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84" r:id="rId3"/>
    <p:sldId id="257" r:id="rId4"/>
    <p:sldId id="258" r:id="rId5"/>
    <p:sldId id="259" r:id="rId6"/>
    <p:sldId id="313" r:id="rId7"/>
    <p:sldId id="261" r:id="rId8"/>
    <p:sldId id="286" r:id="rId9"/>
    <p:sldId id="264" r:id="rId10"/>
    <p:sldId id="306" r:id="rId11"/>
    <p:sldId id="314" r:id="rId12"/>
    <p:sldId id="320" r:id="rId13"/>
    <p:sldId id="276" r:id="rId14"/>
    <p:sldId id="262" r:id="rId15"/>
    <p:sldId id="312" r:id="rId16"/>
    <p:sldId id="307" r:id="rId17"/>
    <p:sldId id="321" r:id="rId18"/>
    <p:sldId id="280" r:id="rId19"/>
    <p:sldId id="263" r:id="rId20"/>
    <p:sldId id="311" r:id="rId21"/>
    <p:sldId id="281" r:id="rId22"/>
    <p:sldId id="315" r:id="rId23"/>
    <p:sldId id="282" r:id="rId24"/>
    <p:sldId id="322" r:id="rId25"/>
    <p:sldId id="265" r:id="rId26"/>
    <p:sldId id="278" r:id="rId27"/>
    <p:sldId id="266" r:id="rId28"/>
    <p:sldId id="267" r:id="rId29"/>
    <p:sldId id="268" r:id="rId30"/>
    <p:sldId id="269" r:id="rId31"/>
    <p:sldId id="270" r:id="rId32"/>
    <p:sldId id="279" r:id="rId33"/>
    <p:sldId id="271" r:id="rId34"/>
    <p:sldId id="283" r:id="rId35"/>
    <p:sldId id="27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14" autoAdjust="0"/>
    <p:restoredTop sz="86441" autoAdjust="0"/>
  </p:normalViewPr>
  <p:slideViewPr>
    <p:cSldViewPr snapToGrid="0">
      <p:cViewPr varScale="1">
        <p:scale>
          <a:sx n="77" d="100"/>
          <a:sy n="77" d="100"/>
        </p:scale>
        <p:origin x="114" y="414"/>
      </p:cViewPr>
      <p:guideLst/>
    </p:cSldViewPr>
  </p:slideViewPr>
  <p:outlineViewPr>
    <p:cViewPr>
      <p:scale>
        <a:sx n="33" d="100"/>
        <a:sy n="33" d="100"/>
      </p:scale>
      <p:origin x="0" y="-1248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200" d="100"/>
          <a:sy n="200" d="100"/>
        </p:scale>
        <p:origin x="522" y="-12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8D769-7BCE-4FF6-9E25-8783BFD58046}"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8F94C-057D-4338-B607-0C5F58928DB7}" type="slidenum">
              <a:rPr lang="en-US" smtClean="0"/>
              <a:t>‹#›</a:t>
            </a:fld>
            <a:endParaRPr lang="en-US"/>
          </a:p>
        </p:txBody>
      </p:sp>
    </p:spTree>
    <p:extLst>
      <p:ext uri="{BB962C8B-B14F-4D97-AF65-F5344CB8AC3E}">
        <p14:creationId xmlns:p14="http://schemas.microsoft.com/office/powerpoint/2010/main" val="303111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f-O8etEE6kQ"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prepared by Becky Millard, M.Ed., Infant and Child Health Coordinator, Vermont Department of Health, Maternal and Child Health Division, April 2017</a:t>
            </a:r>
          </a:p>
          <a:p>
            <a:endParaRPr lang="en-US" dirty="0"/>
          </a:p>
          <a:p>
            <a:r>
              <a:rPr lang="en-US" dirty="0"/>
              <a:t>Detailed review of this training was provided by Breena Holmes, M.D.; Peggy Poppe R.N.; Kary Towne R.N.; Laura Bernard MPH</a:t>
            </a:r>
          </a:p>
          <a:p>
            <a:endParaRPr lang="en-US" dirty="0"/>
          </a:p>
        </p:txBody>
      </p:sp>
      <p:sp>
        <p:nvSpPr>
          <p:cNvPr id="4" name="Slide Number Placeholder 3"/>
          <p:cNvSpPr>
            <a:spLocks noGrp="1"/>
          </p:cNvSpPr>
          <p:nvPr>
            <p:ph type="sldNum" sz="quarter" idx="10"/>
          </p:nvPr>
        </p:nvSpPr>
        <p:spPr/>
        <p:txBody>
          <a:bodyPr/>
          <a:lstStyle/>
          <a:p>
            <a:fld id="{E8F8F94C-057D-4338-B607-0C5F58928DB7}" type="slidenum">
              <a:rPr lang="en-US" smtClean="0"/>
              <a:t>1</a:t>
            </a:fld>
            <a:endParaRPr lang="en-US" dirty="0"/>
          </a:p>
        </p:txBody>
      </p:sp>
    </p:spTree>
    <p:extLst>
      <p:ext uri="{BB962C8B-B14F-4D97-AF65-F5344CB8AC3E}">
        <p14:creationId xmlns:p14="http://schemas.microsoft.com/office/powerpoint/2010/main" val="3043054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3 min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does wheezing sound like…it is high pitch whistling sound when they breath out…because there is something blocking the airways….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think of a stuffy nose, nose is swollen, blocked by mucus and hard to breathe…similar in lungs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Unable to breathe, speak in chopped sentences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Nose opens wide, skin sucks in around the collarbone in the neck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Tripoding…opens airways…you’ll see runners at the end of the race doing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https://www.youtube.com/watch?v=s1LEchNaIpg&amp;t=44s     </a:t>
            </a:r>
            <a:r>
              <a:rPr lang="en-US" baseline="0" dirty="0"/>
              <a:t>wheezing</a:t>
            </a:r>
          </a:p>
        </p:txBody>
      </p:sp>
      <p:sp>
        <p:nvSpPr>
          <p:cNvPr id="4" name="Slide Number Placeholder 3"/>
          <p:cNvSpPr>
            <a:spLocks noGrp="1"/>
          </p:cNvSpPr>
          <p:nvPr>
            <p:ph type="sldNum" sz="quarter" idx="10"/>
          </p:nvPr>
        </p:nvSpPr>
        <p:spPr/>
        <p:txBody>
          <a:bodyPr/>
          <a:lstStyle/>
          <a:p>
            <a:fld id="{E8F8F94C-057D-4338-B607-0C5F58928DB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5 min</a:t>
            </a:r>
          </a:p>
          <a:p>
            <a:endParaRPr lang="en-US" dirty="0"/>
          </a:p>
          <a:p>
            <a:r>
              <a:rPr lang="en-US" dirty="0"/>
              <a:t>This poster is available in the Resources page on the Northern Lights website. The link was emailed to you when you registered for this training.</a:t>
            </a:r>
          </a:p>
          <a:p>
            <a:endParaRPr lang="en-US" dirty="0"/>
          </a:p>
          <a:p>
            <a:r>
              <a:rPr lang="en-US" dirty="0"/>
              <a:t>Options:   -play video below (also embedded in next slide) </a:t>
            </a:r>
          </a:p>
          <a:p>
            <a:r>
              <a:rPr lang="en-US" dirty="0"/>
              <a:t>                 -OR demonstrate with inhaler / spacer / practice epi pen </a:t>
            </a:r>
          </a:p>
          <a:p>
            <a:r>
              <a:rPr lang="en-US" dirty="0"/>
              <a:t>                 </a:t>
            </a:r>
          </a:p>
          <a:p>
            <a:r>
              <a:rPr lang="en-US" dirty="0"/>
              <a:t>Asthma: </a:t>
            </a:r>
            <a:r>
              <a:rPr lang="en-US" u="sng" dirty="0">
                <a:hlinkClick r:id="rId3"/>
              </a:rPr>
              <a:t>https://www.youtube.com/watch?v=f-O8etEE6kQ</a:t>
            </a:r>
            <a:r>
              <a:rPr lang="en-US" dirty="0"/>
              <a:t>    (2 min 16 sec)  - embedded in next slide </a:t>
            </a:r>
          </a:p>
          <a:p>
            <a:r>
              <a:rPr lang="en-US" dirty="0"/>
              <a:t> </a:t>
            </a:r>
          </a:p>
          <a:p>
            <a:endParaRPr lang="en-US" dirty="0"/>
          </a:p>
        </p:txBody>
      </p:sp>
      <p:sp>
        <p:nvSpPr>
          <p:cNvPr id="4" name="Slide Number Placeholder 3"/>
          <p:cNvSpPr>
            <a:spLocks noGrp="1"/>
          </p:cNvSpPr>
          <p:nvPr>
            <p:ph type="sldNum" sz="quarter" idx="5"/>
          </p:nvPr>
        </p:nvSpPr>
        <p:spPr/>
        <p:txBody>
          <a:bodyPr/>
          <a:lstStyle/>
          <a:p>
            <a:fld id="{E8F8F94C-057D-4338-B607-0C5F58928DB7}" type="slidenum">
              <a:rPr lang="en-US" smtClean="0"/>
              <a:t>11</a:t>
            </a:fld>
            <a:endParaRPr lang="en-US" dirty="0"/>
          </a:p>
        </p:txBody>
      </p:sp>
    </p:spTree>
    <p:extLst>
      <p:ext uri="{BB962C8B-B14F-4D97-AF65-F5344CB8AC3E}">
        <p14:creationId xmlns:p14="http://schemas.microsoft.com/office/powerpoint/2010/main" val="390444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mins </a:t>
            </a:r>
          </a:p>
          <a:p>
            <a:r>
              <a:rPr lang="en-US" dirty="0"/>
              <a:t>Note the colors on the form to help you assess the situation; this is a downloadable document from the VDH website</a:t>
            </a:r>
          </a:p>
        </p:txBody>
      </p:sp>
      <p:sp>
        <p:nvSpPr>
          <p:cNvPr id="4" name="Slide Number Placeholder 3"/>
          <p:cNvSpPr>
            <a:spLocks noGrp="1"/>
          </p:cNvSpPr>
          <p:nvPr>
            <p:ph type="sldNum" sz="quarter" idx="10"/>
          </p:nvPr>
        </p:nvSpPr>
        <p:spPr/>
        <p:txBody>
          <a:bodyPr/>
          <a:lstStyle/>
          <a:p>
            <a:fld id="{E8F8F94C-057D-4338-B607-0C5F58928DB7}" type="slidenum">
              <a:rPr lang="en-US" smtClean="0"/>
              <a:t>13</a:t>
            </a:fld>
            <a:endParaRPr lang="en-US" dirty="0"/>
          </a:p>
        </p:txBody>
      </p:sp>
    </p:spTree>
    <p:extLst>
      <p:ext uri="{BB962C8B-B14F-4D97-AF65-F5344CB8AC3E}">
        <p14:creationId xmlns:p14="http://schemas.microsoft.com/office/powerpoint/2010/main" val="119047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8 mins</a:t>
            </a:r>
          </a:p>
          <a:p>
            <a:r>
              <a:rPr lang="en-US" b="1" dirty="0"/>
              <a:t>Participation Packet</a:t>
            </a:r>
          </a:p>
          <a:p>
            <a:pPr marL="171450" indent="-171450">
              <a:buFont typeface="Arial" panose="020B0604020202020204" pitchFamily="34" charset="0"/>
              <a:buChar char="•"/>
            </a:pPr>
            <a:r>
              <a:rPr lang="en-US" dirty="0"/>
              <a:t>Ask participants to review Susie’s asthma action plan independently </a:t>
            </a:r>
          </a:p>
          <a:p>
            <a:pPr marL="171450" indent="-171450">
              <a:buFont typeface="Arial" panose="020B0604020202020204" pitchFamily="34" charset="0"/>
              <a:buChar char="•"/>
            </a:pPr>
            <a:r>
              <a:rPr lang="en-US" dirty="0"/>
              <a:t>Use chat box as a large group to discuss what is happening with Susie and what you think you should do next </a:t>
            </a:r>
          </a:p>
          <a:p>
            <a:pPr marL="171450" indent="-171450">
              <a:buFont typeface="Arial" panose="020B0604020202020204" pitchFamily="34" charset="0"/>
              <a:buChar char="•"/>
            </a:pPr>
            <a:r>
              <a:rPr lang="en-US" dirty="0"/>
              <a:t>Ask if Susie is in Red Zone (thumbs down); Yellow (thumbs sideways); or Green (thumbs up)</a:t>
            </a:r>
          </a:p>
          <a:p>
            <a:pPr marL="171450" indent="-171450">
              <a:buFont typeface="Arial" panose="020B0604020202020204" pitchFamily="34" charset="0"/>
              <a:buChar char="•"/>
            </a:pPr>
            <a:r>
              <a:rPr lang="en-US" dirty="0"/>
              <a:t>Ask for a volunteer to say what they would do next for Susie </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**Added scenario** - 30 min after giving the albuterol, she seems to be getting worse – SOB, skin color changing to bluish, wheeze getting worse.  What zone now?  What would you do?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Use chat box to answer (or ask for volunteer)</a:t>
            </a:r>
          </a:p>
        </p:txBody>
      </p:sp>
      <p:sp>
        <p:nvSpPr>
          <p:cNvPr id="4" name="Slide Number Placeholder 3"/>
          <p:cNvSpPr>
            <a:spLocks noGrp="1"/>
          </p:cNvSpPr>
          <p:nvPr>
            <p:ph type="sldNum" sz="quarter" idx="10"/>
          </p:nvPr>
        </p:nvSpPr>
        <p:spPr/>
        <p:txBody>
          <a:bodyPr/>
          <a:lstStyle/>
          <a:p>
            <a:fld id="{E8F8F94C-057D-4338-B607-0C5F58928DB7}" type="slidenum">
              <a:rPr lang="en-US" smtClean="0"/>
              <a:t>14</a:t>
            </a:fld>
            <a:endParaRPr lang="en-US" dirty="0"/>
          </a:p>
        </p:txBody>
      </p:sp>
    </p:spTree>
    <p:extLst>
      <p:ext uri="{BB962C8B-B14F-4D97-AF65-F5344CB8AC3E}">
        <p14:creationId xmlns:p14="http://schemas.microsoft.com/office/powerpoint/2010/main" val="419455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they are comfortable administering an epinephrine auto injector – give a thumbs up (or use polls in Zoom; must be set up ahead of time)</a:t>
            </a:r>
          </a:p>
          <a:p>
            <a:endParaRPr lang="en-US" dirty="0"/>
          </a:p>
          <a:p>
            <a:r>
              <a:rPr lang="en-US" dirty="0"/>
              <a:t>NEWER  INFORMATION:</a:t>
            </a:r>
          </a:p>
          <a:p>
            <a:pPr marL="171450" indent="-171450">
              <a:buFont typeface="Arial" panose="020B0604020202020204" pitchFamily="34" charset="0"/>
              <a:buChar char="•"/>
            </a:pPr>
            <a:r>
              <a:rPr lang="en-US" dirty="0"/>
              <a:t>Injection needs to last 3 seconds (used to be 10 seconds); still massage the area for 10 seconds</a:t>
            </a:r>
          </a:p>
          <a:p>
            <a:pPr marL="171450" indent="-171450">
              <a:buFont typeface="Arial" panose="020B0604020202020204" pitchFamily="34" charset="0"/>
              <a:buChar char="•"/>
            </a:pPr>
            <a:r>
              <a:rPr lang="en-US" dirty="0"/>
              <a:t>When giving the medication, touch the spot you want to inject to make sure you don’t inject into a thick seam of material (like jeans) or a cargo pants pocket that might contain a toy (this could cause a wasted dose – critical if you only have one pen)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JR comes with green cover and label…DEMO</a:t>
            </a:r>
          </a:p>
          <a:p>
            <a:pPr marL="171450" indent="-171450">
              <a:buFont typeface="Arial" panose="020B0604020202020204" pitchFamily="34" charset="0"/>
              <a:buChar char="•"/>
            </a:pPr>
            <a:r>
              <a:rPr lang="en-US" dirty="0" err="1"/>
              <a:t>Epr</a:t>
            </a:r>
            <a:r>
              <a:rPr lang="en-US" dirty="0"/>
              <a:t> is yellow</a:t>
            </a:r>
            <a:r>
              <a:rPr lang="en-US" baseline="0" dirty="0"/>
              <a:t> label and cover</a:t>
            </a:r>
          </a:p>
          <a:p>
            <a:pPr marL="171450" indent="-171450">
              <a:buFont typeface="Arial" panose="020B0604020202020204" pitchFamily="34" charset="0"/>
              <a:buChar char="•"/>
            </a:pPr>
            <a:r>
              <a:rPr lang="en-US" baseline="0" dirty="0"/>
              <a:t>Trainers have grey labels </a:t>
            </a:r>
            <a:endParaRPr lang="en-US" dirty="0"/>
          </a:p>
          <a:p>
            <a:endParaRPr lang="en-US" dirty="0"/>
          </a:p>
        </p:txBody>
      </p:sp>
      <p:sp>
        <p:nvSpPr>
          <p:cNvPr id="4" name="Slide Number Placeholder 3"/>
          <p:cNvSpPr>
            <a:spLocks noGrp="1"/>
          </p:cNvSpPr>
          <p:nvPr>
            <p:ph type="sldNum" sz="quarter" idx="5"/>
          </p:nvPr>
        </p:nvSpPr>
        <p:spPr/>
        <p:txBody>
          <a:bodyPr/>
          <a:lstStyle/>
          <a:p>
            <a:fld id="{E8F8F94C-057D-4338-B607-0C5F58928DB7}" type="slidenum">
              <a:rPr lang="en-US" smtClean="0"/>
              <a:t>15</a:t>
            </a:fld>
            <a:endParaRPr lang="en-US"/>
          </a:p>
        </p:txBody>
      </p:sp>
    </p:spTree>
    <p:extLst>
      <p:ext uri="{BB962C8B-B14F-4D97-AF65-F5344CB8AC3E}">
        <p14:creationId xmlns:p14="http://schemas.microsoft.com/office/powerpoint/2010/main" val="3379002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to watch video or demonstrate using an Epi Pen trainer</a:t>
            </a:r>
          </a:p>
          <a:p>
            <a:endParaRPr lang="en-US" dirty="0"/>
          </a:p>
          <a:p>
            <a:r>
              <a:rPr lang="en-US" dirty="0"/>
              <a:t>Epi Pen: https://www.youtube.com/watch?v=EN83hen4D-Y   (4 min 24 sec) – embedded in next slide </a:t>
            </a:r>
          </a:p>
          <a:p>
            <a:endParaRPr lang="en-US" dirty="0"/>
          </a:p>
          <a:p>
            <a:pPr marL="171450" indent="-171450">
              <a:buFont typeface="Arial" panose="020B0604020202020204" pitchFamily="34" charset="0"/>
              <a:buChar char="•"/>
            </a:pPr>
            <a:r>
              <a:rPr lang="en-US" b="1" dirty="0"/>
              <a:t>Injection needs to last 3 seconds </a:t>
            </a:r>
            <a:r>
              <a:rPr lang="en-US" dirty="0"/>
              <a:t>(used to be 10 seconds); still massage the area for 10 seconds</a:t>
            </a:r>
          </a:p>
          <a:p>
            <a:pPr marL="171450" indent="-171450">
              <a:buFont typeface="Arial" panose="020B0604020202020204" pitchFamily="34" charset="0"/>
              <a:buChar char="•"/>
            </a:pPr>
            <a:r>
              <a:rPr lang="en-US" dirty="0"/>
              <a:t>When giving the medication, touch the spot you want to inject to make sure you don’t inject into a thick seam of material (like jeans) or a cargo pants pocket that might contain a toy (this could cause a wasted dose – critical if you only have one pen)</a:t>
            </a:r>
          </a:p>
          <a:p>
            <a:endParaRPr lang="en-US" dirty="0"/>
          </a:p>
          <a:p>
            <a:endParaRPr lang="en-US" dirty="0"/>
          </a:p>
        </p:txBody>
      </p:sp>
      <p:sp>
        <p:nvSpPr>
          <p:cNvPr id="4" name="Slide Number Placeholder 3"/>
          <p:cNvSpPr>
            <a:spLocks noGrp="1"/>
          </p:cNvSpPr>
          <p:nvPr>
            <p:ph type="sldNum" sz="quarter" idx="5"/>
          </p:nvPr>
        </p:nvSpPr>
        <p:spPr/>
        <p:txBody>
          <a:bodyPr/>
          <a:lstStyle/>
          <a:p>
            <a:fld id="{E8F8F94C-057D-4338-B607-0C5F58928DB7}" type="slidenum">
              <a:rPr lang="en-US" smtClean="0"/>
              <a:pPr/>
              <a:t>16</a:t>
            </a:fld>
            <a:endParaRPr lang="en-US"/>
          </a:p>
        </p:txBody>
      </p:sp>
    </p:spTree>
    <p:extLst>
      <p:ext uri="{BB962C8B-B14F-4D97-AF65-F5344CB8AC3E}">
        <p14:creationId xmlns:p14="http://schemas.microsoft.com/office/powerpoint/2010/main" val="3770337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8F94C-057D-4338-B607-0C5F58928DB7}" type="slidenum">
              <a:rPr lang="en-US" smtClean="0"/>
              <a:t>17</a:t>
            </a:fld>
            <a:endParaRPr lang="en-US"/>
          </a:p>
        </p:txBody>
      </p:sp>
    </p:spTree>
    <p:extLst>
      <p:ext uri="{BB962C8B-B14F-4D97-AF65-F5344CB8AC3E}">
        <p14:creationId xmlns:p14="http://schemas.microsoft.com/office/powerpoint/2010/main" val="734716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many different Emergency Action Plans out there that you might see. Be sure to read them through from top to bottom to be sure you understand the plan and your role</a:t>
            </a:r>
          </a:p>
          <a:p>
            <a:pPr marL="171450" indent="-171450">
              <a:buFont typeface="Arial" panose="020B0604020202020204" pitchFamily="34" charset="0"/>
              <a:buChar char="•"/>
            </a:pPr>
            <a:r>
              <a:rPr lang="en-US" dirty="0"/>
              <a:t>Briefly review what should be included in an allergy and anaphylaxis plan. Suggest talking to parents about symptoms they see and what the child looks like when they need treatment. Children’s behavior can give a clue to when they need medication</a:t>
            </a:r>
          </a:p>
        </p:txBody>
      </p:sp>
      <p:sp>
        <p:nvSpPr>
          <p:cNvPr id="4" name="Slide Number Placeholder 3"/>
          <p:cNvSpPr>
            <a:spLocks noGrp="1"/>
          </p:cNvSpPr>
          <p:nvPr>
            <p:ph type="sldNum" sz="quarter" idx="10"/>
          </p:nvPr>
        </p:nvSpPr>
        <p:spPr/>
        <p:txBody>
          <a:bodyPr/>
          <a:lstStyle/>
          <a:p>
            <a:fld id="{E8F8F94C-057D-4338-B607-0C5F58928DB7}" type="slidenum">
              <a:rPr lang="en-US" smtClean="0"/>
              <a:t>18</a:t>
            </a:fld>
            <a:endParaRPr lang="en-US"/>
          </a:p>
        </p:txBody>
      </p:sp>
    </p:spTree>
    <p:extLst>
      <p:ext uri="{BB962C8B-B14F-4D97-AF65-F5344CB8AC3E}">
        <p14:creationId xmlns:p14="http://schemas.microsoft.com/office/powerpoint/2010/main" val="1716045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9825"/>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1" dirty="0"/>
              <a:t>8 min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Participant Packet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Ask participants to review José’s food allergy and anaphylaxis emergency care plan in their packets</a:t>
            </a:r>
          </a:p>
          <a:p>
            <a:pPr marL="171450" indent="-171450">
              <a:buFont typeface="Arial" panose="020B0604020202020204" pitchFamily="34" charset="0"/>
              <a:buChar char="•"/>
            </a:pPr>
            <a:r>
              <a:rPr lang="en-US" dirty="0"/>
              <a:t>Ask if Jose is in Red Zone (thumbs down); Yellow (thumbs sideways); or Green (thumbs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the chat to discuss what is happening with José and what you think you should do next </a:t>
            </a:r>
          </a:p>
          <a:p>
            <a:pPr marL="171450" indent="-171450">
              <a:buFont typeface="Arial" panose="020B0604020202020204" pitchFamily="34" charset="0"/>
              <a:buChar char="•"/>
            </a:pPr>
            <a:r>
              <a:rPr lang="en-US" dirty="0"/>
              <a:t>Ask for a volunteer to say what they would do next for Jose </a:t>
            </a:r>
          </a:p>
          <a:p>
            <a:endParaRPr lang="en-US" dirty="0"/>
          </a:p>
          <a:p>
            <a:endParaRPr lang="en-US" dirty="0"/>
          </a:p>
        </p:txBody>
      </p:sp>
      <p:sp>
        <p:nvSpPr>
          <p:cNvPr id="4" name="Slide Number Placeholder 3"/>
          <p:cNvSpPr>
            <a:spLocks noGrp="1"/>
          </p:cNvSpPr>
          <p:nvPr>
            <p:ph type="sldNum" sz="quarter" idx="10"/>
          </p:nvPr>
        </p:nvSpPr>
        <p:spPr/>
        <p:txBody>
          <a:bodyPr/>
          <a:lstStyle/>
          <a:p>
            <a:fld id="{E8F8F94C-057D-4338-B607-0C5F58928DB7}" type="slidenum">
              <a:rPr lang="en-US" smtClean="0"/>
              <a:t>19</a:t>
            </a:fld>
            <a:endParaRPr lang="en-US"/>
          </a:p>
        </p:txBody>
      </p:sp>
    </p:spTree>
    <p:extLst>
      <p:ext uri="{BB962C8B-B14F-4D97-AF65-F5344CB8AC3E}">
        <p14:creationId xmlns:p14="http://schemas.microsoft.com/office/powerpoint/2010/main" val="4166963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2 min</a:t>
            </a:r>
          </a:p>
          <a:p>
            <a:endParaRPr lang="en-US" dirty="0"/>
          </a:p>
          <a:p>
            <a:r>
              <a:rPr lang="en-US" dirty="0"/>
              <a:t>Words that young</a:t>
            </a:r>
            <a:r>
              <a:rPr lang="en-US" baseline="0" dirty="0"/>
              <a:t> children may use to describe a reaction</a:t>
            </a:r>
          </a:p>
          <a:p>
            <a:endParaRPr lang="en-US" baseline="0" dirty="0"/>
          </a:p>
          <a:p>
            <a:r>
              <a:rPr lang="en-US" sz="1200" dirty="0"/>
              <a:t>LAST LINE:</a:t>
            </a:r>
            <a:r>
              <a:rPr lang="en-US" sz="1200" baseline="0" dirty="0"/>
              <a:t>  *** </a:t>
            </a:r>
            <a:r>
              <a:rPr lang="en-US" sz="1200" dirty="0"/>
              <a:t>If you suspect that a child is having an allergic reaction,</a:t>
            </a:r>
          </a:p>
          <a:p>
            <a:r>
              <a:rPr lang="en-US" sz="1200" dirty="0"/>
              <a:t>follow their emergency care plan and treat the reaction quickly.</a:t>
            </a:r>
          </a:p>
          <a:p>
            <a:endParaRPr lang="en-US" dirty="0"/>
          </a:p>
        </p:txBody>
      </p:sp>
      <p:sp>
        <p:nvSpPr>
          <p:cNvPr id="4" name="Slide Number Placeholder 3"/>
          <p:cNvSpPr>
            <a:spLocks noGrp="1"/>
          </p:cNvSpPr>
          <p:nvPr>
            <p:ph type="sldNum" sz="quarter" idx="10"/>
          </p:nvPr>
        </p:nvSpPr>
        <p:spPr/>
        <p:txBody>
          <a:bodyPr/>
          <a:lstStyle/>
          <a:p>
            <a:fld id="{E8F8F94C-057D-4338-B607-0C5F58928DB7}" type="slidenum">
              <a:rPr lang="en-US" smtClean="0"/>
              <a:pPr/>
              <a:t>20</a:t>
            </a:fld>
            <a:endParaRPr lang="en-US"/>
          </a:p>
        </p:txBody>
      </p:sp>
    </p:spTree>
    <p:extLst>
      <p:ext uri="{BB962C8B-B14F-4D97-AF65-F5344CB8AC3E}">
        <p14:creationId xmlns:p14="http://schemas.microsoft.com/office/powerpoint/2010/main" val="83952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5 min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Introduce yourself as the instructor and share a bit about your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Take attendance (can use chat for attendance and/or do a quick roll call)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people to change their name on the screen to match the name used for registration [Click on the “Participants” button at the bottom of the Zoom window; then hover your mouse over your name in the “Participants” list on the right side of the Zoom window. Click on “Rename”]</a:t>
            </a:r>
          </a:p>
        </p:txBody>
      </p:sp>
      <p:sp>
        <p:nvSpPr>
          <p:cNvPr id="4" name="Slide Number Placeholder 3"/>
          <p:cNvSpPr>
            <a:spLocks noGrp="1"/>
          </p:cNvSpPr>
          <p:nvPr>
            <p:ph type="sldNum" sz="quarter" idx="5"/>
          </p:nvPr>
        </p:nvSpPr>
        <p:spPr/>
        <p:txBody>
          <a:bodyPr/>
          <a:lstStyle/>
          <a:p>
            <a:fld id="{E8F8F94C-057D-4338-B607-0C5F58928DB7}" type="slidenum">
              <a:rPr lang="en-US" smtClean="0"/>
              <a:t>2</a:t>
            </a:fld>
            <a:endParaRPr lang="en-US" dirty="0"/>
          </a:p>
        </p:txBody>
      </p:sp>
    </p:spTree>
    <p:extLst>
      <p:ext uri="{BB962C8B-B14F-4D97-AF65-F5344CB8AC3E}">
        <p14:creationId xmlns:p14="http://schemas.microsoft.com/office/powerpoint/2010/main" val="3628428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mins</a:t>
            </a:r>
          </a:p>
        </p:txBody>
      </p:sp>
      <p:sp>
        <p:nvSpPr>
          <p:cNvPr id="4" name="Slide Number Placeholder 3"/>
          <p:cNvSpPr>
            <a:spLocks noGrp="1"/>
          </p:cNvSpPr>
          <p:nvPr>
            <p:ph type="sldNum" sz="quarter" idx="5"/>
          </p:nvPr>
        </p:nvSpPr>
        <p:spPr/>
        <p:txBody>
          <a:bodyPr/>
          <a:lstStyle/>
          <a:p>
            <a:fld id="{E8F8F94C-057D-4338-B607-0C5F58928DB7}" type="slidenum">
              <a:rPr lang="en-US" smtClean="0"/>
              <a:t>21</a:t>
            </a:fld>
            <a:endParaRPr lang="en-US"/>
          </a:p>
        </p:txBody>
      </p:sp>
    </p:spTree>
    <p:extLst>
      <p:ext uri="{BB962C8B-B14F-4D97-AF65-F5344CB8AC3E}">
        <p14:creationId xmlns:p14="http://schemas.microsoft.com/office/powerpoint/2010/main" val="542127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8F94C-057D-4338-B607-0C5F58928DB7}" type="slidenum">
              <a:rPr lang="en-US" smtClean="0"/>
              <a:t>22</a:t>
            </a:fld>
            <a:endParaRPr lang="en-US"/>
          </a:p>
        </p:txBody>
      </p:sp>
    </p:spTree>
    <p:extLst>
      <p:ext uri="{BB962C8B-B14F-4D97-AF65-F5344CB8AC3E}">
        <p14:creationId xmlns:p14="http://schemas.microsoft.com/office/powerpoint/2010/main" val="1789020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5 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the medicine is given during or after a seizure </a:t>
            </a:r>
            <a:r>
              <a:rPr kumimoji="0" lang="en-US" sz="1200" b="1" i="0" u="none" strike="noStrike" kern="1200" cap="none" spc="0" normalizeH="0" baseline="0" noProof="0" dirty="0">
                <a:ln>
                  <a:noFill/>
                </a:ln>
                <a:solidFill>
                  <a:prstClr val="black"/>
                </a:solidFill>
                <a:effectLst/>
                <a:uLnTx/>
                <a:uFillTx/>
                <a:latin typeface="Calibri"/>
                <a:ea typeface="+mn-ea"/>
                <a:cs typeface="+mn-cs"/>
              </a:rPr>
              <a:t>with</a:t>
            </a:r>
            <a:r>
              <a:rPr kumimoji="0" lang="en-US" sz="1200" b="0" i="0" u="none" strike="noStrike" kern="1200" cap="none" spc="0" normalizeH="0" baseline="0" noProof="0" dirty="0">
                <a:ln>
                  <a:noFill/>
                </a:ln>
                <a:solidFill>
                  <a:prstClr val="black"/>
                </a:solidFill>
                <a:effectLst/>
                <a:uLnTx/>
                <a:uFillTx/>
                <a:latin typeface="Calibri"/>
                <a:ea typeface="+mn-ea"/>
                <a:cs typeface="+mn-cs"/>
              </a:rPr>
              <a:t> loss of consciousness, turn the person on their side so they are facing you (or the person who will be giving it). If the person has had a focal seizure or the medicine is given after or between seizures, the person can be sitting in a comfortable position.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After administration: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Call 911 if part of the plan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Stay with child and watch closely for breathing issues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Document time of admin, which nostril, effectiveness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Safely discard unit</a:t>
            </a:r>
          </a:p>
          <a:p>
            <a:endParaRPr lang="en-US" dirty="0"/>
          </a:p>
        </p:txBody>
      </p:sp>
      <p:sp>
        <p:nvSpPr>
          <p:cNvPr id="4" name="Slide Number Placeholder 3"/>
          <p:cNvSpPr>
            <a:spLocks noGrp="1"/>
          </p:cNvSpPr>
          <p:nvPr>
            <p:ph type="sldNum" sz="quarter" idx="5"/>
          </p:nvPr>
        </p:nvSpPr>
        <p:spPr/>
        <p:txBody>
          <a:bodyPr/>
          <a:lstStyle/>
          <a:p>
            <a:fld id="{E8F8F94C-057D-4338-B607-0C5F58928DB7}" type="slidenum">
              <a:rPr lang="en-US" smtClean="0"/>
              <a:t>23</a:t>
            </a:fld>
            <a:endParaRPr lang="en-US"/>
          </a:p>
        </p:txBody>
      </p:sp>
    </p:spTree>
    <p:extLst>
      <p:ext uri="{BB962C8B-B14F-4D97-AF65-F5344CB8AC3E}">
        <p14:creationId xmlns:p14="http://schemas.microsoft.com/office/powerpoint/2010/main" val="1580703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FA3EB-E6A6-1A2C-6C37-1C2ECE0BF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63632-B540-33AA-4690-A1C2E4957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7A022-44C7-6576-062C-D6E2F16DE82F}"/>
              </a:ext>
            </a:extLst>
          </p:cNvPr>
          <p:cNvSpPr>
            <a:spLocks noGrp="1"/>
          </p:cNvSpPr>
          <p:nvPr>
            <p:ph type="body" idx="1"/>
          </p:nvPr>
        </p:nvSpPr>
        <p:spPr/>
        <p:txBody>
          <a:bodyPr/>
          <a:lstStyle/>
          <a:p>
            <a:r>
              <a:rPr lang="en-US" dirty="0"/>
              <a:t>1 min </a:t>
            </a:r>
          </a:p>
          <a:p>
            <a:endParaRPr lang="en-US" dirty="0"/>
          </a:p>
        </p:txBody>
      </p:sp>
      <p:sp>
        <p:nvSpPr>
          <p:cNvPr id="4" name="Slide Number Placeholder 3">
            <a:extLst>
              <a:ext uri="{FF2B5EF4-FFF2-40B4-BE49-F238E27FC236}">
                <a16:creationId xmlns:a16="http://schemas.microsoft.com/office/drawing/2014/main" id="{6FCB85DC-0D08-B7BD-73F0-23CEE96796DC}"/>
              </a:ext>
            </a:extLst>
          </p:cNvPr>
          <p:cNvSpPr>
            <a:spLocks noGrp="1"/>
          </p:cNvSpPr>
          <p:nvPr>
            <p:ph type="sldNum" sz="quarter" idx="5"/>
          </p:nvPr>
        </p:nvSpPr>
        <p:spPr/>
        <p:txBody>
          <a:bodyPr/>
          <a:lstStyle/>
          <a:p>
            <a:fld id="{E8F8F94C-057D-4338-B607-0C5F58928DB7}" type="slidenum">
              <a:rPr lang="en-US" smtClean="0"/>
              <a:t>24</a:t>
            </a:fld>
            <a:endParaRPr lang="en-US"/>
          </a:p>
        </p:txBody>
      </p:sp>
    </p:spTree>
    <p:extLst>
      <p:ext uri="{BB962C8B-B14F-4D97-AF65-F5344CB8AC3E}">
        <p14:creationId xmlns:p14="http://schemas.microsoft.com/office/powerpoint/2010/main" val="2055582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8 min (including next slide)</a:t>
            </a:r>
          </a:p>
          <a:p>
            <a:pPr marL="0" indent="0">
              <a:buFont typeface="Arial" panose="020B0604020202020204" pitchFamily="34" charset="0"/>
              <a:buNone/>
            </a:pPr>
            <a:endParaRPr lang="en-US" i="1" dirty="0"/>
          </a:p>
          <a:p>
            <a:pPr marL="171450" indent="-171450">
              <a:buFont typeface="Arial" panose="020B0604020202020204" pitchFamily="34" charset="0"/>
              <a:buChar char="•"/>
            </a:pPr>
            <a:r>
              <a:rPr lang="en-US" dirty="0"/>
              <a:t>Best way to prevent medication errors is to review the 5 Rights</a:t>
            </a:r>
          </a:p>
          <a:p>
            <a:pPr marL="171450" indent="-171450">
              <a:buFont typeface="Arial" panose="020B0604020202020204" pitchFamily="34" charset="0"/>
              <a:buChar char="•"/>
            </a:pPr>
            <a:r>
              <a:rPr lang="en-US" dirty="0"/>
              <a:t>One common error is forgetting to give a dose of medication; set an alarm to remind you</a:t>
            </a:r>
          </a:p>
          <a:p>
            <a:pPr marL="171450" indent="-171450">
              <a:buFont typeface="Arial" panose="020B0604020202020204" pitchFamily="34" charset="0"/>
              <a:buChar char="•"/>
            </a:pPr>
            <a:r>
              <a:rPr lang="en-US" dirty="0"/>
              <a:t>Each time an error is made, review what went wrong and address what has to happen so it doesn’t happen again; also consider if you should make any changes to your medication administration policy or procedures to help ensure it doesn’t happen again</a:t>
            </a:r>
          </a:p>
        </p:txBody>
      </p:sp>
      <p:sp>
        <p:nvSpPr>
          <p:cNvPr id="4" name="Slide Number Placeholder 3"/>
          <p:cNvSpPr>
            <a:spLocks noGrp="1"/>
          </p:cNvSpPr>
          <p:nvPr>
            <p:ph type="sldNum" sz="quarter" idx="10"/>
          </p:nvPr>
        </p:nvSpPr>
        <p:spPr/>
        <p:txBody>
          <a:bodyPr/>
          <a:lstStyle/>
          <a:p>
            <a:fld id="{E8F8F94C-057D-4338-B607-0C5F58928DB7}" type="slidenum">
              <a:rPr lang="en-US" smtClean="0"/>
              <a:t>25</a:t>
            </a:fld>
            <a:endParaRPr lang="en-US"/>
          </a:p>
        </p:txBody>
      </p:sp>
    </p:spTree>
    <p:extLst>
      <p:ext uri="{BB962C8B-B14F-4D97-AF65-F5344CB8AC3E}">
        <p14:creationId xmlns:p14="http://schemas.microsoft.com/office/powerpoint/2010/main" val="3225131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8F8F94C-057D-4338-B607-0C5F58928DB7}" type="slidenum">
              <a:rPr lang="en-US" smtClean="0"/>
              <a:t>26</a:t>
            </a:fld>
            <a:endParaRPr lang="en-US"/>
          </a:p>
        </p:txBody>
      </p:sp>
    </p:spTree>
    <p:extLst>
      <p:ext uri="{BB962C8B-B14F-4D97-AF65-F5344CB8AC3E}">
        <p14:creationId xmlns:p14="http://schemas.microsoft.com/office/powerpoint/2010/main" val="1032169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330701"/>
          </a:xfrm>
        </p:spPr>
        <p:txBody>
          <a:bodyPr/>
          <a:lstStyle/>
          <a:p>
            <a:r>
              <a:rPr lang="en-US" sz="1000" i="1" dirty="0"/>
              <a:t>10 min</a:t>
            </a:r>
          </a:p>
          <a:p>
            <a:endParaRPr lang="en-US" sz="1000" i="1" dirty="0"/>
          </a:p>
          <a:p>
            <a:r>
              <a:rPr lang="en-US" sz="1000" i="1" dirty="0"/>
              <a:t>OPTIONS: read scenarios and call on individuals to answer (let them know it’s okay to give their best guess if they are not sure); or read the scenarios and ask everyone to type their answer in the chat box</a:t>
            </a:r>
          </a:p>
          <a:p>
            <a:endParaRPr lang="en-US" sz="1000" i="1" dirty="0"/>
          </a:p>
          <a:p>
            <a:pPr marL="171450" indent="-171450">
              <a:buFont typeface="Arial" panose="020B0604020202020204" pitchFamily="34" charset="0"/>
              <a:buChar char="•"/>
            </a:pPr>
            <a:r>
              <a:rPr lang="en-US" sz="1000" dirty="0"/>
              <a:t>At some point (if it comes up) you can remind them that AAP no longer recommends giving syrup of ipecac</a:t>
            </a:r>
          </a:p>
          <a:p>
            <a:endParaRPr lang="en-US" sz="1000" i="1" dirty="0"/>
          </a:p>
          <a:p>
            <a:pPr marL="171450" indent="-171450">
              <a:buFont typeface="Arial" panose="020B0604020202020204" pitchFamily="34" charset="0"/>
              <a:buChar char="•"/>
            </a:pPr>
            <a:r>
              <a:rPr lang="en-US" sz="1000" dirty="0"/>
              <a:t>Finish this slide by asking everyone to take out their mobile phones and enter the number for poison control into their phones. 1-800-222-1222</a:t>
            </a:r>
          </a:p>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fld id="{E8F8F94C-057D-4338-B607-0C5F58928DB7}" type="slidenum">
              <a:rPr lang="en-US" smtClean="0"/>
              <a:t>27</a:t>
            </a:fld>
            <a:endParaRPr lang="en-US"/>
          </a:p>
        </p:txBody>
      </p:sp>
    </p:spTree>
    <p:extLst>
      <p:ext uri="{BB962C8B-B14F-4D97-AF65-F5344CB8AC3E}">
        <p14:creationId xmlns:p14="http://schemas.microsoft.com/office/powerpoint/2010/main" val="3387065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 minutes</a:t>
            </a:r>
          </a:p>
          <a:p>
            <a:endParaRPr lang="en-US" dirty="0"/>
          </a:p>
          <a:p>
            <a:r>
              <a:rPr lang="en-US" dirty="0"/>
              <a:t>Participant Packet: “Medication Incident Report” (CFOC) or “Sample Child Incident Report” (CDD) – they can use either report (CFOC includes much better detail in an event where  follow up is needed)</a:t>
            </a:r>
          </a:p>
          <a:p>
            <a:endParaRPr lang="en-US" dirty="0"/>
          </a:p>
          <a:p>
            <a:r>
              <a:rPr lang="en-US" dirty="0"/>
              <a:t>Will complete the report with the next slide</a:t>
            </a:r>
          </a:p>
        </p:txBody>
      </p:sp>
      <p:sp>
        <p:nvSpPr>
          <p:cNvPr id="4" name="Slide Number Placeholder 3"/>
          <p:cNvSpPr>
            <a:spLocks noGrp="1"/>
          </p:cNvSpPr>
          <p:nvPr>
            <p:ph type="sldNum" sz="quarter" idx="10"/>
          </p:nvPr>
        </p:nvSpPr>
        <p:spPr/>
        <p:txBody>
          <a:bodyPr/>
          <a:lstStyle/>
          <a:p>
            <a:fld id="{E8F8F94C-057D-4338-B607-0C5F58928DB7}" type="slidenum">
              <a:rPr lang="en-US" smtClean="0"/>
              <a:t>28</a:t>
            </a:fld>
            <a:endParaRPr lang="en-US"/>
          </a:p>
        </p:txBody>
      </p:sp>
    </p:spTree>
    <p:extLst>
      <p:ext uri="{BB962C8B-B14F-4D97-AF65-F5344CB8AC3E}">
        <p14:creationId xmlns:p14="http://schemas.microsoft.com/office/powerpoint/2010/main" val="1304453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10 min </a:t>
            </a:r>
          </a:p>
          <a:p>
            <a:endParaRPr lang="en-US" b="1" i="0" dirty="0"/>
          </a:p>
          <a:p>
            <a:r>
              <a:rPr lang="en-US" b="1" i="0" dirty="0"/>
              <a:t>Participant Packet – Medication Incident Report </a:t>
            </a:r>
          </a:p>
          <a:p>
            <a:endParaRPr lang="en-US" b="1" i="0" dirty="0"/>
          </a:p>
          <a:p>
            <a:r>
              <a:rPr lang="en-US" i="1" dirty="0"/>
              <a:t>OPTIONS: use breakout rooms w/3-4 people in each group, have them discuss situation and what they would do. </a:t>
            </a:r>
            <a:r>
              <a:rPr lang="en-US" dirty="0"/>
              <a:t>Ask the group to complete the medication incident report based on how they handled the situation (be creative). Ask for a volunteer to share what their group worked on (allow 10 mins for group activity); </a:t>
            </a:r>
          </a:p>
          <a:p>
            <a:r>
              <a:rPr lang="en-US" dirty="0"/>
              <a:t>OR have individuals complete the Incident Report independently and then use the chat box to share what they wrote. </a:t>
            </a:r>
          </a:p>
          <a:p>
            <a:endParaRPr lang="en-US" dirty="0"/>
          </a:p>
          <a:p>
            <a:r>
              <a:rPr lang="en-US" dirty="0"/>
              <a:t>Example might be to: notify the parent who calls the child’s health care professional. Parent picked up at 1pm and child was brought to health care professional’s office where he received Benadryl. His amoxicillin was discontinued and he was given a new antibiotic. </a:t>
            </a:r>
          </a:p>
          <a:p>
            <a:endParaRPr lang="en-US" i="1" dirty="0"/>
          </a:p>
          <a:p>
            <a:endParaRPr lang="en-US" i="1" dirty="0"/>
          </a:p>
          <a:p>
            <a:endParaRPr lang="en-US" i="1" dirty="0"/>
          </a:p>
        </p:txBody>
      </p:sp>
      <p:sp>
        <p:nvSpPr>
          <p:cNvPr id="4" name="Slide Number Placeholder 3"/>
          <p:cNvSpPr>
            <a:spLocks noGrp="1"/>
          </p:cNvSpPr>
          <p:nvPr>
            <p:ph type="sldNum" sz="quarter" idx="10"/>
          </p:nvPr>
        </p:nvSpPr>
        <p:spPr/>
        <p:txBody>
          <a:bodyPr/>
          <a:lstStyle/>
          <a:p>
            <a:fld id="{E8F8F94C-057D-4338-B607-0C5F58928DB7}" type="slidenum">
              <a:rPr lang="en-US" smtClean="0"/>
              <a:t>29</a:t>
            </a:fld>
            <a:endParaRPr lang="en-US"/>
          </a:p>
        </p:txBody>
      </p:sp>
    </p:spTree>
    <p:extLst>
      <p:ext uri="{BB962C8B-B14F-4D97-AF65-F5344CB8AC3E}">
        <p14:creationId xmlns:p14="http://schemas.microsoft.com/office/powerpoint/2010/main" val="2326819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5 minutes</a:t>
            </a:r>
          </a:p>
          <a:p>
            <a:endParaRPr lang="en-US" dirty="0"/>
          </a:p>
          <a:p>
            <a:pPr marL="171450" indent="-171450">
              <a:buFont typeface="Arial" panose="020B0604020202020204" pitchFamily="34" charset="0"/>
              <a:buChar char="•"/>
            </a:pPr>
            <a:r>
              <a:rPr lang="en-US" dirty="0"/>
              <a:t>Consider a waist pack for securing medication that does not need refrigeration</a:t>
            </a:r>
          </a:p>
          <a:p>
            <a:pPr marL="171450" indent="-171450">
              <a:buFont typeface="Arial" panose="020B0604020202020204" pitchFamily="34" charset="0"/>
              <a:buChar char="•"/>
            </a:pPr>
            <a:r>
              <a:rPr lang="en-US" dirty="0"/>
              <a:t>If refrigeration is required, take a cooler and lock box with you</a:t>
            </a:r>
          </a:p>
          <a:p>
            <a:pPr marL="171450" indent="-171450">
              <a:buFont typeface="Arial" panose="020B0604020202020204" pitchFamily="34" charset="0"/>
              <a:buChar char="•"/>
            </a:pPr>
            <a:r>
              <a:rPr lang="en-US" dirty="0"/>
              <a:t>Alcohol based hand sanitizer can be used when no sink is available</a:t>
            </a:r>
          </a:p>
        </p:txBody>
      </p:sp>
      <p:sp>
        <p:nvSpPr>
          <p:cNvPr id="4" name="Slide Number Placeholder 3"/>
          <p:cNvSpPr>
            <a:spLocks noGrp="1"/>
          </p:cNvSpPr>
          <p:nvPr>
            <p:ph type="sldNum" sz="quarter" idx="10"/>
          </p:nvPr>
        </p:nvSpPr>
        <p:spPr/>
        <p:txBody>
          <a:bodyPr/>
          <a:lstStyle/>
          <a:p>
            <a:fld id="{E8F8F94C-057D-4338-B607-0C5F58928DB7}" type="slidenum">
              <a:rPr lang="en-US" smtClean="0"/>
              <a:t>30</a:t>
            </a:fld>
            <a:endParaRPr lang="en-US"/>
          </a:p>
        </p:txBody>
      </p:sp>
    </p:spTree>
    <p:extLst>
      <p:ext uri="{BB962C8B-B14F-4D97-AF65-F5344CB8AC3E}">
        <p14:creationId xmlns:p14="http://schemas.microsoft.com/office/powerpoint/2010/main" val="316789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1 min </a:t>
            </a:r>
          </a:p>
          <a:p>
            <a:pPr marL="171450" indent="-171450">
              <a:buFont typeface="Arial" panose="020B0604020202020204" pitchFamily="34" charset="0"/>
              <a:buChar char="•"/>
            </a:pPr>
            <a:r>
              <a:rPr lang="en-US" dirty="0"/>
              <a:t>Briefly read objectives aloud</a:t>
            </a:r>
          </a:p>
        </p:txBody>
      </p:sp>
      <p:sp>
        <p:nvSpPr>
          <p:cNvPr id="4" name="Slide Number Placeholder 3"/>
          <p:cNvSpPr>
            <a:spLocks noGrp="1"/>
          </p:cNvSpPr>
          <p:nvPr>
            <p:ph type="sldNum" sz="quarter" idx="10"/>
          </p:nvPr>
        </p:nvSpPr>
        <p:spPr/>
        <p:txBody>
          <a:bodyPr/>
          <a:lstStyle/>
          <a:p>
            <a:fld id="{E8F8F94C-057D-4338-B607-0C5F58928DB7}" type="slidenum">
              <a:rPr lang="en-US" smtClean="0"/>
              <a:t>3</a:t>
            </a:fld>
            <a:endParaRPr lang="en-US" dirty="0"/>
          </a:p>
        </p:txBody>
      </p:sp>
    </p:spTree>
    <p:extLst>
      <p:ext uri="{BB962C8B-B14F-4D97-AF65-F5344CB8AC3E}">
        <p14:creationId xmlns:p14="http://schemas.microsoft.com/office/powerpoint/2010/main" val="1127041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 min (including next slide)</a:t>
            </a:r>
          </a:p>
          <a:p>
            <a:endParaRPr lang="en-US" dirty="0"/>
          </a:p>
          <a:p>
            <a:r>
              <a:rPr lang="en-US" dirty="0"/>
              <a:t>Options: Use thumbs up, sideways, or down (you can stop screen sharing and go to gallery view to see all participants); OR use the chat box to write “Yes”, “Not sure” , or “No” (be sure to look for any “not sures” to address questions)</a:t>
            </a:r>
          </a:p>
          <a:p>
            <a:endParaRPr lang="en-US" dirty="0"/>
          </a:p>
          <a:p>
            <a:r>
              <a:rPr lang="en-US" dirty="0"/>
              <a:t>Thumbs up = yes, fine to do this</a:t>
            </a:r>
          </a:p>
          <a:p>
            <a:r>
              <a:rPr lang="en-US" dirty="0"/>
              <a:t>Thumbs sideways  = not sure OR maybe OR to indicate you have a question</a:t>
            </a:r>
          </a:p>
          <a:p>
            <a:r>
              <a:rPr lang="en-US" dirty="0"/>
              <a:t>Thumbs down = no, don’t do this</a:t>
            </a:r>
          </a:p>
        </p:txBody>
      </p:sp>
      <p:sp>
        <p:nvSpPr>
          <p:cNvPr id="4" name="Slide Number Placeholder 3"/>
          <p:cNvSpPr>
            <a:spLocks noGrp="1"/>
          </p:cNvSpPr>
          <p:nvPr>
            <p:ph type="sldNum" sz="quarter" idx="10"/>
          </p:nvPr>
        </p:nvSpPr>
        <p:spPr/>
        <p:txBody>
          <a:bodyPr/>
          <a:lstStyle/>
          <a:p>
            <a:fld id="{E8F8F94C-057D-4338-B607-0C5F58928DB7}" type="slidenum">
              <a:rPr lang="en-US" smtClean="0"/>
              <a:t>31</a:t>
            </a:fld>
            <a:endParaRPr lang="en-US"/>
          </a:p>
        </p:txBody>
      </p:sp>
    </p:spTree>
    <p:extLst>
      <p:ext uri="{BB962C8B-B14F-4D97-AF65-F5344CB8AC3E}">
        <p14:creationId xmlns:p14="http://schemas.microsoft.com/office/powerpoint/2010/main" val="1837386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Question 5 might raise questions about the language in the regs that allows for herbal/folk remedies to be given to children (in the CBCCP regs 5.6.3 page 44) but you can remind them that the regs clearly state that all prescription and non-prescription medication must be in its original container (CBCCP regs 5.6.6 and 5.6.7 page 45) so they should not administer this medication since it was provided in a baggie.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 can also talk with them about their rights to create specific policies that are of “higher” standard than the </a:t>
            </a:r>
            <a:r>
              <a:rPr lang="en-US" dirty="0" err="1"/>
              <a:t>regs</a:t>
            </a:r>
            <a:r>
              <a:rPr lang="en-US" dirty="0"/>
              <a:t> (which are baseline) – so they’re allowed to decide not to administer homeopathic remedies at all if they choose (should be included in their medication policy).</a:t>
            </a:r>
          </a:p>
        </p:txBody>
      </p:sp>
      <p:sp>
        <p:nvSpPr>
          <p:cNvPr id="4" name="Slide Number Placeholder 3"/>
          <p:cNvSpPr>
            <a:spLocks noGrp="1"/>
          </p:cNvSpPr>
          <p:nvPr>
            <p:ph type="sldNum" sz="quarter" idx="10"/>
          </p:nvPr>
        </p:nvSpPr>
        <p:spPr/>
        <p:txBody>
          <a:bodyPr/>
          <a:lstStyle/>
          <a:p>
            <a:fld id="{E8F8F94C-057D-4338-B607-0C5F58928DB7}" type="slidenum">
              <a:rPr lang="en-US" smtClean="0"/>
              <a:t>32</a:t>
            </a:fld>
            <a:endParaRPr lang="en-US"/>
          </a:p>
        </p:txBody>
      </p:sp>
    </p:spTree>
    <p:extLst>
      <p:ext uri="{BB962C8B-B14F-4D97-AF65-F5344CB8AC3E}">
        <p14:creationId xmlns:p14="http://schemas.microsoft.com/office/powerpoint/2010/main" val="2839730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min</a:t>
            </a:r>
          </a:p>
          <a:p>
            <a:endParaRPr lang="en-US" i="1" dirty="0"/>
          </a:p>
          <a:p>
            <a:r>
              <a:rPr lang="en-US" dirty="0"/>
              <a:t>Please share with the participants about </a:t>
            </a:r>
            <a:r>
              <a:rPr lang="en-US" u="sng" dirty="0"/>
              <a:t>your</a:t>
            </a:r>
            <a:r>
              <a:rPr lang="en-US" dirty="0"/>
              <a:t> favorite resources for building medication administration policies!</a:t>
            </a:r>
          </a:p>
        </p:txBody>
      </p:sp>
      <p:sp>
        <p:nvSpPr>
          <p:cNvPr id="4" name="Slide Number Placeholder 3"/>
          <p:cNvSpPr>
            <a:spLocks noGrp="1"/>
          </p:cNvSpPr>
          <p:nvPr>
            <p:ph type="sldNum" sz="quarter" idx="10"/>
          </p:nvPr>
        </p:nvSpPr>
        <p:spPr/>
        <p:txBody>
          <a:bodyPr/>
          <a:lstStyle/>
          <a:p>
            <a:fld id="{E8F8F94C-057D-4338-B607-0C5F58928DB7}" type="slidenum">
              <a:rPr lang="en-US" smtClean="0"/>
              <a:t>33</a:t>
            </a:fld>
            <a:endParaRPr lang="en-US"/>
          </a:p>
        </p:txBody>
      </p:sp>
    </p:spTree>
    <p:extLst>
      <p:ext uri="{BB962C8B-B14F-4D97-AF65-F5344CB8AC3E}">
        <p14:creationId xmlns:p14="http://schemas.microsoft.com/office/powerpoint/2010/main" val="3112817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8F94C-057D-4338-B607-0C5F58928DB7}" type="slidenum">
              <a:rPr lang="en-US" smtClean="0"/>
              <a:t>34</a:t>
            </a:fld>
            <a:endParaRPr lang="en-US"/>
          </a:p>
        </p:txBody>
      </p:sp>
    </p:spTree>
    <p:extLst>
      <p:ext uri="{BB962C8B-B14F-4D97-AF65-F5344CB8AC3E}">
        <p14:creationId xmlns:p14="http://schemas.microsoft.com/office/powerpoint/2010/main" val="2534209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5 min</a:t>
            </a:r>
          </a:p>
          <a:p>
            <a:endParaRPr lang="en-US" i="1" dirty="0"/>
          </a:p>
          <a:p>
            <a:r>
              <a:rPr lang="en-US" dirty="0"/>
              <a:t>Let participants know that a training evaluation will be emailed to them tomorrow, and that they should receive their DPDs within a few days. If anyone has questions about getting credit for attending, tell them to reach out to Northern Lights for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but </a:t>
            </a:r>
            <a:r>
              <a:rPr lang="en-US" b="1" dirty="0"/>
              <a:t>not required </a:t>
            </a:r>
            <a:r>
              <a:rPr lang="en-US" dirty="0"/>
              <a:t>to share your email address for follow up questions. Feel free to use your VSC email, if you check it. </a:t>
            </a:r>
          </a:p>
          <a:p>
            <a:endParaRPr lang="en-US" dirty="0"/>
          </a:p>
        </p:txBody>
      </p:sp>
      <p:sp>
        <p:nvSpPr>
          <p:cNvPr id="4" name="Slide Number Placeholder 3"/>
          <p:cNvSpPr>
            <a:spLocks noGrp="1"/>
          </p:cNvSpPr>
          <p:nvPr>
            <p:ph type="sldNum" sz="quarter" idx="10"/>
          </p:nvPr>
        </p:nvSpPr>
        <p:spPr/>
        <p:txBody>
          <a:bodyPr/>
          <a:lstStyle/>
          <a:p>
            <a:fld id="{E8F8F94C-057D-4338-B607-0C5F58928DB7}" type="slidenum">
              <a:rPr lang="en-US" smtClean="0"/>
              <a:t>35</a:t>
            </a:fld>
            <a:endParaRPr lang="en-US"/>
          </a:p>
        </p:txBody>
      </p:sp>
    </p:spTree>
    <p:extLst>
      <p:ext uri="{BB962C8B-B14F-4D97-AF65-F5344CB8AC3E}">
        <p14:creationId xmlns:p14="http://schemas.microsoft.com/office/powerpoint/2010/main" val="363448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imes New Roman" panose="02020603050405020304" pitchFamily="18" charset="0"/>
                <a:cs typeface="Times New Roman" panose="02020603050405020304" pitchFamily="18" charset="0"/>
              </a:rPr>
              <a:t>3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Thumb up: We consistently do or this in our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Thumb sideways: We do this sometimes in our program OR I think we do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Thumb down: We do not do this in our program OR I don’t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8F8F94C-057D-4338-B607-0C5F58928DB7}" type="slidenum">
              <a:rPr lang="en-US" smtClean="0"/>
              <a:t>4</a:t>
            </a:fld>
            <a:endParaRPr lang="en-US" dirty="0"/>
          </a:p>
        </p:txBody>
      </p:sp>
    </p:spTree>
    <p:extLst>
      <p:ext uri="{BB962C8B-B14F-4D97-AF65-F5344CB8AC3E}">
        <p14:creationId xmlns:p14="http://schemas.microsoft.com/office/powerpoint/2010/main" val="204905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97300"/>
          </a:xfrm>
        </p:spPr>
        <p:txBody>
          <a:bodyPr/>
          <a:lstStyle/>
          <a:p>
            <a:r>
              <a:rPr lang="en-US" i="1" dirty="0"/>
              <a:t>5 min </a:t>
            </a:r>
          </a:p>
          <a:p>
            <a:endParaRPr lang="en-US" dirty="0"/>
          </a:p>
          <a:p>
            <a:r>
              <a:rPr lang="en-US" dirty="0"/>
              <a:t>Participants will all have the list of the 5 Rights on the back page of their participant packet. </a:t>
            </a:r>
          </a:p>
          <a:p>
            <a:endParaRPr lang="en-US" dirty="0"/>
          </a:p>
          <a:p>
            <a:r>
              <a:rPr lang="en-US" b="1" dirty="0"/>
              <a:t>Right Child</a:t>
            </a:r>
            <a:r>
              <a:rPr lang="en-US" dirty="0"/>
              <a:t>: 2 identifiers is the standard to ensure it is the right child</a:t>
            </a:r>
          </a:p>
          <a:p>
            <a:endParaRPr lang="en-US" dirty="0"/>
          </a:p>
          <a:p>
            <a:r>
              <a:rPr lang="en-US" b="1" dirty="0"/>
              <a:t>Right Medication</a:t>
            </a:r>
            <a:r>
              <a:rPr lang="en-US" dirty="0"/>
              <a:t>: read the label at least 3 times</a:t>
            </a:r>
          </a:p>
          <a:p>
            <a:endParaRPr lang="en-US" dirty="0"/>
          </a:p>
          <a:p>
            <a:r>
              <a:rPr lang="en-US" b="1" dirty="0"/>
              <a:t>Right Dose</a:t>
            </a:r>
            <a:r>
              <a:rPr lang="en-US" dirty="0"/>
              <a:t>: double check and compare order to label; explain that children are small and an overdose can be serious. Briefly discuss OTC medications and how to reach labels. Explain that parent permission form needs to match the label instructions</a:t>
            </a:r>
          </a:p>
          <a:p>
            <a:endParaRPr lang="en-US" dirty="0"/>
          </a:p>
          <a:p>
            <a:r>
              <a:rPr lang="en-US" b="1" dirty="0"/>
              <a:t>Right Time</a:t>
            </a:r>
            <a:r>
              <a:rPr lang="en-US" dirty="0"/>
              <a:t>: window of 30 minutes</a:t>
            </a:r>
          </a:p>
          <a:p>
            <a:endParaRPr lang="en-US" dirty="0"/>
          </a:p>
          <a:p>
            <a:r>
              <a:rPr lang="en-US" b="1" dirty="0"/>
              <a:t>Right Route</a:t>
            </a:r>
            <a:r>
              <a:rPr lang="en-US" dirty="0"/>
              <a:t>: oral (by mouth); topical; inhalation; rectal; injectable; (nasal sprays, eye drops, ear drops) Briefly describe the routes and techniques</a:t>
            </a:r>
          </a:p>
        </p:txBody>
      </p:sp>
      <p:sp>
        <p:nvSpPr>
          <p:cNvPr id="4" name="Slide Number Placeholder 3"/>
          <p:cNvSpPr>
            <a:spLocks noGrp="1"/>
          </p:cNvSpPr>
          <p:nvPr>
            <p:ph type="sldNum" sz="quarter" idx="10"/>
          </p:nvPr>
        </p:nvSpPr>
        <p:spPr/>
        <p:txBody>
          <a:bodyPr/>
          <a:lstStyle/>
          <a:p>
            <a:fld id="{E8F8F94C-057D-4338-B607-0C5F58928DB7}" type="slidenum">
              <a:rPr lang="en-US" smtClean="0"/>
              <a:t>5</a:t>
            </a:fld>
            <a:endParaRPr lang="en-US" dirty="0"/>
          </a:p>
        </p:txBody>
      </p:sp>
    </p:spTree>
    <p:extLst>
      <p:ext uri="{BB962C8B-B14F-4D97-AF65-F5344CB8AC3E}">
        <p14:creationId xmlns:p14="http://schemas.microsoft.com/office/powerpoint/2010/main" val="244355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dirty="0"/>
              <a:t>8 min </a:t>
            </a:r>
          </a:p>
          <a:p>
            <a:pPr marL="171450" indent="-171450">
              <a:buFont typeface="Arial" panose="020B0604020202020204" pitchFamily="34" charset="0"/>
              <a:buChar char="•"/>
            </a:pPr>
            <a:r>
              <a:rPr lang="en-US" sz="1200" dirty="0"/>
              <a:t>“Receiving Medications” Checklist</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Tell participants that medications must be stored in a secure (licensing) or locked (best practice) location. Discuss how to ensure this is met for medications that need to be refrigerated. Mention that emergency medications need to be readily accessible both inside the program and on field trips. Ask how people handle storage for asthma inhalers and spacers, and for epi pens.</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sz="1200" dirty="0"/>
              <a:t>“Preparing to Give Medication” checklist</a:t>
            </a:r>
          </a:p>
          <a:p>
            <a:pPr marL="0" indent="0">
              <a:buFont typeface="Arial" panose="020B0604020202020204" pitchFamily="34" charset="0"/>
              <a:buNone/>
            </a:pPr>
            <a:r>
              <a:rPr lang="en-US" sz="1200" dirty="0"/>
              <a:t>Mention here that they should only change the form of medication if instructed to do so (crushing, opening capsule); also only serve with food / drink if instructed to do so</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sz="1200" dirty="0"/>
              <a:t>Measuring: Talk about not using regular kitchen teaspoons/or demonstrate how different spoons result in different medication amounts (use a plastic spoon and a medicine cup to show the difference)</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Documentation: “Medication Administration Log” </a:t>
            </a:r>
          </a:p>
          <a:p>
            <a:pPr marL="0" indent="0">
              <a:buFont typeface="Arial" panose="020B0604020202020204" pitchFamily="34" charset="0"/>
              <a:buNone/>
            </a:pPr>
            <a:r>
              <a:rPr lang="en-US" sz="1200" dirty="0"/>
              <a:t>Return meds to storage, wash tools, wash hands, observe child for side effects</a:t>
            </a:r>
          </a:p>
          <a:p>
            <a:pPr marL="0" indent="0">
              <a:buFont typeface="Arial" panose="020B0604020202020204" pitchFamily="34" charset="0"/>
              <a:buNone/>
            </a:pPr>
            <a:r>
              <a:rPr lang="en-US" sz="1200" dirty="0"/>
              <a:t>Record medication, date, time, dose, route and your signature on medication log for Nick</a:t>
            </a:r>
          </a:p>
          <a:p>
            <a:pPr marL="0" indent="0">
              <a:buFont typeface="Arial" panose="020B0604020202020204" pitchFamily="34" charset="0"/>
              <a:buNone/>
            </a:pPr>
            <a:r>
              <a:rPr lang="en-US" sz="1200" dirty="0"/>
              <a:t>Use blue/black ink; draw line through mistake but never use whiteout (legal document)</a:t>
            </a:r>
          </a:p>
          <a:p>
            <a:endParaRPr lang="en-US" dirty="0"/>
          </a:p>
        </p:txBody>
      </p:sp>
      <p:sp>
        <p:nvSpPr>
          <p:cNvPr id="4" name="Slide Number Placeholder 3"/>
          <p:cNvSpPr>
            <a:spLocks noGrp="1"/>
          </p:cNvSpPr>
          <p:nvPr>
            <p:ph type="sldNum" sz="quarter" idx="5"/>
          </p:nvPr>
        </p:nvSpPr>
        <p:spPr/>
        <p:txBody>
          <a:bodyPr/>
          <a:lstStyle/>
          <a:p>
            <a:fld id="{E8F8F94C-057D-4338-B607-0C5F58928DB7}" type="slidenum">
              <a:rPr lang="en-US" smtClean="0"/>
              <a:t>6</a:t>
            </a:fld>
            <a:endParaRPr lang="en-US" dirty="0"/>
          </a:p>
        </p:txBody>
      </p:sp>
    </p:spTree>
    <p:extLst>
      <p:ext uri="{BB962C8B-B14F-4D97-AF65-F5344CB8AC3E}">
        <p14:creationId xmlns:p14="http://schemas.microsoft.com/office/powerpoint/2010/main" val="174381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97350"/>
          </a:xfrm>
        </p:spPr>
        <p:txBody>
          <a:bodyPr/>
          <a:lstStyle/>
          <a:p>
            <a:r>
              <a:rPr lang="en-US" sz="1000" dirty="0"/>
              <a:t>REFER TO YOUR ACTIVITY PACKET w/ next slide </a:t>
            </a:r>
          </a:p>
        </p:txBody>
      </p:sp>
      <p:sp>
        <p:nvSpPr>
          <p:cNvPr id="4" name="Slide Number Placeholder 3"/>
          <p:cNvSpPr>
            <a:spLocks noGrp="1"/>
          </p:cNvSpPr>
          <p:nvPr>
            <p:ph type="sldNum" sz="quarter" idx="10"/>
          </p:nvPr>
        </p:nvSpPr>
        <p:spPr/>
        <p:txBody>
          <a:bodyPr/>
          <a:lstStyle/>
          <a:p>
            <a:fld id="{E8F8F94C-057D-4338-B607-0C5F58928DB7}" type="slidenum">
              <a:rPr lang="en-US" smtClean="0"/>
              <a:t>7</a:t>
            </a:fld>
            <a:endParaRPr lang="en-US" dirty="0"/>
          </a:p>
        </p:txBody>
      </p:sp>
    </p:spTree>
    <p:extLst>
      <p:ext uri="{BB962C8B-B14F-4D97-AF65-F5344CB8AC3E}">
        <p14:creationId xmlns:p14="http://schemas.microsoft.com/office/powerpoint/2010/main" val="153275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i="1" dirty="0"/>
              <a:t>8 min </a:t>
            </a:r>
          </a:p>
          <a:p>
            <a:pPr marL="228600" indent="-228600">
              <a:buAutoNum type="arabicPeriod"/>
            </a:pPr>
            <a:r>
              <a:rPr lang="en-US" dirty="0"/>
              <a:t>Using page 1 of your activity packet, compare this label with the form that should be completed by the parent.  Any discrepancies? (Refrigerate med, shake well) </a:t>
            </a:r>
          </a:p>
          <a:p>
            <a:pPr marL="228600" indent="-228600">
              <a:buAutoNum type="arabicPeriod"/>
            </a:pPr>
            <a:r>
              <a:rPr lang="en-US" dirty="0"/>
              <a:t>Use the next page as a review of how you SHOULD be receiving any med.  Do you have all the info you need? Understand it? Clear/concise? </a:t>
            </a:r>
          </a:p>
          <a:p>
            <a:pPr marL="228600" indent="-228600">
              <a:buAutoNum type="arabicPeriod"/>
            </a:pPr>
            <a:r>
              <a:rPr lang="en-US" dirty="0"/>
              <a:t>How will you measure it- provided by parents.  </a:t>
            </a:r>
          </a:p>
          <a:p>
            <a:pPr marL="228600" indent="-228600">
              <a:buAutoNum type="arabicPeriod"/>
            </a:pPr>
            <a:r>
              <a:rPr lang="en-US" dirty="0"/>
              <a:t>How will you document it was given (Med LOG handout) LEGAL- blue/black, cross out, Be ACCURATE.</a:t>
            </a:r>
          </a:p>
          <a:p>
            <a:pPr marL="228600" indent="-228600">
              <a:buAutoNum type="arabicPeriod"/>
            </a:pPr>
            <a:r>
              <a:rPr lang="en-US" dirty="0"/>
              <a:t>Be sure your program is ready to give the med (Preparing to give Med handout) - paperwork, correct, clean, safe, accurate. </a:t>
            </a:r>
          </a:p>
        </p:txBody>
      </p:sp>
      <p:sp>
        <p:nvSpPr>
          <p:cNvPr id="4" name="Slide Number Placeholder 3"/>
          <p:cNvSpPr>
            <a:spLocks noGrp="1"/>
          </p:cNvSpPr>
          <p:nvPr>
            <p:ph type="sldNum" sz="quarter" idx="10"/>
          </p:nvPr>
        </p:nvSpPr>
        <p:spPr/>
        <p:txBody>
          <a:bodyPr/>
          <a:lstStyle/>
          <a:p>
            <a:fld id="{E8F8F94C-057D-4338-B607-0C5F58928DB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5 min</a:t>
            </a:r>
          </a:p>
          <a:p>
            <a:pPr marL="171450" indent="-171450">
              <a:buFont typeface="Arial" panose="020B0604020202020204" pitchFamily="34" charset="0"/>
              <a:buChar char="•"/>
            </a:pPr>
            <a:r>
              <a:rPr lang="en-US" dirty="0"/>
              <a:t>Get as much detail as possible from the parent/guardian when receiving the medication </a:t>
            </a:r>
          </a:p>
          <a:p>
            <a:pPr marL="171450" indent="-171450">
              <a:buFont typeface="Arial" panose="020B0604020202020204" pitchFamily="34" charset="0"/>
              <a:buChar char="•"/>
            </a:pPr>
            <a:r>
              <a:rPr lang="en-US" dirty="0"/>
              <a:t>Should state the maximum number of times the dose can be repeated without seeking further medical care</a:t>
            </a:r>
          </a:p>
          <a:p>
            <a:pPr marL="171450" indent="-171450">
              <a:buFont typeface="Arial" panose="020B0604020202020204" pitchFamily="34" charset="0"/>
              <a:buChar char="•"/>
            </a:pPr>
            <a:r>
              <a:rPr lang="en-US" dirty="0"/>
              <a:t>With emergency as needed medications, best practice is to be sure the parent/guardian leaves it at the program but this is not always possible or feasible (insurance, cost, child moves between multiple homes)</a:t>
            </a:r>
          </a:p>
          <a:p>
            <a:pPr marL="628650" lvl="1" indent="-171450">
              <a:buFont typeface="Arial" panose="020B0604020202020204" pitchFamily="34" charset="0"/>
              <a:buChar char="•"/>
            </a:pPr>
            <a:r>
              <a:rPr lang="en-US" dirty="0"/>
              <a:t>How does your program handle this?</a:t>
            </a:r>
          </a:p>
          <a:p>
            <a:pPr marL="628650" lvl="1" indent="-171450">
              <a:buFont typeface="Arial" panose="020B0604020202020204" pitchFamily="34" charset="0"/>
              <a:buChar char="•"/>
            </a:pPr>
            <a:r>
              <a:rPr lang="en-US" dirty="0"/>
              <a:t>What does your policy say?</a:t>
            </a:r>
          </a:p>
          <a:p>
            <a:pPr marL="628650" lvl="1" indent="-171450">
              <a:buFont typeface="Arial" panose="020B0604020202020204" pitchFamily="34" charset="0"/>
              <a:buChar char="•"/>
            </a:pPr>
            <a:r>
              <a:rPr lang="en-US" dirty="0"/>
              <a:t>Suggest encouraging parents to ask the pharmacist to separate school dosages into a separate bottle when possible</a:t>
            </a:r>
          </a:p>
        </p:txBody>
      </p:sp>
      <p:sp>
        <p:nvSpPr>
          <p:cNvPr id="4" name="Slide Number Placeholder 3"/>
          <p:cNvSpPr>
            <a:spLocks noGrp="1"/>
          </p:cNvSpPr>
          <p:nvPr>
            <p:ph type="sldNum" sz="quarter" idx="10"/>
          </p:nvPr>
        </p:nvSpPr>
        <p:spPr/>
        <p:txBody>
          <a:bodyPr/>
          <a:lstStyle/>
          <a:p>
            <a:fld id="{E8F8F94C-057D-4338-B607-0C5F58928DB7}" type="slidenum">
              <a:rPr lang="en-US" smtClean="0"/>
              <a:t>9</a:t>
            </a:fld>
            <a:endParaRPr lang="en-US" dirty="0"/>
          </a:p>
        </p:txBody>
      </p:sp>
    </p:spTree>
    <p:extLst>
      <p:ext uri="{BB962C8B-B14F-4D97-AF65-F5344CB8AC3E}">
        <p14:creationId xmlns:p14="http://schemas.microsoft.com/office/powerpoint/2010/main" val="238271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4/9/2026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41062"/>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1251678" y="1583704"/>
            <a:ext cx="10178322" cy="4371304"/>
          </a:xfrm>
        </p:spPr>
        <p:txBody>
          <a:bodyPr/>
          <a:lstStyle>
            <a:lvl1pPr>
              <a:defRPr sz="3000" baseline="0">
                <a:solidFill>
                  <a:schemeClr val="tx1"/>
                </a:solidFill>
                <a:latin typeface="Times New Roman" panose="02020603050405020304" pitchFamily="18" charset="0"/>
              </a:defRPr>
            </a:lvl1pPr>
            <a:lvl2pPr>
              <a:defRPr sz="2500" baseline="0">
                <a:solidFill>
                  <a:schemeClr val="tx1"/>
                </a:solidFill>
                <a:latin typeface="Times New Roman" panose="02020603050405020304" pitchFamily="18" charset="0"/>
              </a:defRPr>
            </a:lvl2pPr>
            <a:lvl3pPr>
              <a:defRPr sz="2000" baseline="0">
                <a:solidFill>
                  <a:schemeClr val="tx1"/>
                </a:solidFill>
                <a:latin typeface="Times New Roman" panose="02020603050405020304" pitchFamily="18" charset="0"/>
              </a:defRPr>
            </a:lvl3pPr>
            <a:lvl4pPr>
              <a:defRPr sz="1600" baseline="0">
                <a:solidFill>
                  <a:schemeClr val="tx1"/>
                </a:solidFill>
                <a:latin typeface="Times New Roman" panose="02020603050405020304" pitchFamily="18" charset="0"/>
              </a:defRPr>
            </a:lvl4pPr>
            <a:lvl5pPr>
              <a:defRPr baseline="0">
                <a:solidFill>
                  <a:schemeClr val="tx1"/>
                </a:solidFill>
                <a:latin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34D819-9F07-4261-B09B-9E467E5D9002}"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4/9/2026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4/9/2026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4/9/2026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4/9/2026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vsc.yuja.com/V/Video?v=15664123&amp;node=67610226&amp;a=754193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vsc.yuja.com/V/Video?v=15664116&amp;node=67610194&amp;a=8592246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Medication administration</a:t>
            </a:r>
          </a:p>
        </p:txBody>
      </p:sp>
      <p:sp>
        <p:nvSpPr>
          <p:cNvPr id="3" name="Subtitle 2"/>
          <p:cNvSpPr>
            <a:spLocks noGrp="1"/>
          </p:cNvSpPr>
          <p:nvPr>
            <p:ph type="subTitle" idx="1"/>
          </p:nvPr>
        </p:nvSpPr>
        <p:spPr/>
        <p:txBody>
          <a:bodyPr/>
          <a:lstStyle/>
          <a:p>
            <a:r>
              <a:rPr lang="en-US" dirty="0"/>
              <a:t>For child care providers</a:t>
            </a:r>
          </a:p>
        </p:txBody>
      </p:sp>
    </p:spTree>
    <p:extLst>
      <p:ext uri="{BB962C8B-B14F-4D97-AF65-F5344CB8AC3E}">
        <p14:creationId xmlns:p14="http://schemas.microsoft.com/office/powerpoint/2010/main" val="109262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Asthma Signs</a:t>
            </a:r>
          </a:p>
        </p:txBody>
      </p:sp>
      <p:sp>
        <p:nvSpPr>
          <p:cNvPr id="3" name="Content Placeholder 2"/>
          <p:cNvSpPr>
            <a:spLocks noGrp="1"/>
          </p:cNvSpPr>
          <p:nvPr>
            <p:ph idx="1"/>
          </p:nvPr>
        </p:nvSpPr>
        <p:spPr/>
        <p:txBody>
          <a:bodyPr/>
          <a:lstStyle/>
          <a:p>
            <a:r>
              <a:rPr lang="en-US" dirty="0"/>
              <a:t>Wheezing</a:t>
            </a:r>
          </a:p>
          <a:p>
            <a:r>
              <a:rPr lang="en-US" dirty="0"/>
              <a:t>Unable to breath</a:t>
            </a:r>
          </a:p>
          <a:p>
            <a:r>
              <a:rPr lang="en-US" dirty="0"/>
              <a:t>Nasal flaring</a:t>
            </a:r>
          </a:p>
          <a:p>
            <a:r>
              <a:rPr lang="en-US" dirty="0"/>
              <a:t>Tripoding </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4530294" y="2997200"/>
            <a:ext cx="1977847" cy="3200399"/>
          </a:xfrm>
          <a:prstGeom prst="rect">
            <a:avLst/>
          </a:prstGeom>
          <a:noFill/>
          <a:ln w="9525">
            <a:noFill/>
            <a:miter lim="800000"/>
            <a:headEnd/>
            <a:tailEnd/>
          </a:ln>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7061200" y="1990272"/>
            <a:ext cx="4791675" cy="3165928"/>
          </a:xfrm>
          <a:prstGeom prst="rect">
            <a:avLst/>
          </a:prstGeom>
          <a:noFill/>
          <a:ln w="9525">
            <a:noFill/>
            <a:miter lim="800000"/>
            <a:headEnd/>
            <a:tailEnd/>
          </a:ln>
          <a:effectLst>
            <a:outerShdw blurRad="50800" dist="38100" dir="13500000" sx="2000" sy="2000" algn="br" rotWithShape="0">
              <a:prstClr val="black"/>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6FB7-8638-45C8-88DF-AED8DC16A372}"/>
              </a:ext>
            </a:extLst>
          </p:cNvPr>
          <p:cNvSpPr>
            <a:spLocks noGrp="1"/>
          </p:cNvSpPr>
          <p:nvPr>
            <p:ph type="title"/>
          </p:nvPr>
        </p:nvSpPr>
        <p:spPr>
          <a:xfrm>
            <a:off x="1251678" y="382385"/>
            <a:ext cx="4531429" cy="1041062"/>
          </a:xfrm>
        </p:spPr>
        <p:txBody>
          <a:bodyPr>
            <a:normAutofit fontScale="90000"/>
          </a:bodyPr>
          <a:lstStyle/>
          <a:p>
            <a:r>
              <a:rPr lang="en-US" dirty="0"/>
              <a:t>Administering asthma medication</a:t>
            </a:r>
          </a:p>
        </p:txBody>
      </p:sp>
      <p:pic>
        <p:nvPicPr>
          <p:cNvPr id="4" name="Content Placeholder 3" descr="Metered-Dose Inhaler, How to Use with a Spacer: Illustration">
            <a:extLst>
              <a:ext uri="{FF2B5EF4-FFF2-40B4-BE49-F238E27FC236}">
                <a16:creationId xmlns:a16="http://schemas.microsoft.com/office/drawing/2014/main" id="{211B085F-3D29-4CCE-BC70-8E459B00C006}"/>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4766" y="0"/>
            <a:ext cx="5917218" cy="6858000"/>
          </a:xfrm>
          <a:prstGeom prst="rect">
            <a:avLst/>
          </a:prstGeom>
          <a:noFill/>
          <a:ln>
            <a:noFill/>
          </a:ln>
        </p:spPr>
      </p:pic>
    </p:spTree>
    <p:extLst>
      <p:ext uri="{BB962C8B-B14F-4D97-AF65-F5344CB8AC3E}">
        <p14:creationId xmlns:p14="http://schemas.microsoft.com/office/powerpoint/2010/main" val="382368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DA5F-E549-4158-8C10-63F2EC7EFF63}"/>
              </a:ext>
            </a:extLst>
          </p:cNvPr>
          <p:cNvSpPr>
            <a:spLocks noGrp="1"/>
          </p:cNvSpPr>
          <p:nvPr>
            <p:ph type="title"/>
          </p:nvPr>
        </p:nvSpPr>
        <p:spPr/>
        <p:txBody>
          <a:bodyPr/>
          <a:lstStyle/>
          <a:p>
            <a:r>
              <a:rPr lang="en-US" dirty="0"/>
              <a:t>Asthma video</a:t>
            </a:r>
          </a:p>
        </p:txBody>
      </p:sp>
      <p:sp>
        <p:nvSpPr>
          <p:cNvPr id="3" name="Content Placeholder 2">
            <a:extLst>
              <a:ext uri="{FF2B5EF4-FFF2-40B4-BE49-F238E27FC236}">
                <a16:creationId xmlns:a16="http://schemas.microsoft.com/office/drawing/2014/main" id="{967F28A5-3519-6C17-EA25-396D10B414C4}"/>
              </a:ext>
            </a:extLst>
          </p:cNvPr>
          <p:cNvSpPr>
            <a:spLocks noGrp="1"/>
          </p:cNvSpPr>
          <p:nvPr>
            <p:ph idx="1"/>
          </p:nvPr>
        </p:nvSpPr>
        <p:spPr/>
        <p:txBody>
          <a:bodyPr/>
          <a:lstStyle/>
          <a:p>
            <a:r>
              <a:rPr lang="en-US" dirty="0">
                <a:hlinkClick r:id="rId2"/>
              </a:rPr>
              <a:t>Asthma How to use an Inhalers with Spacer and Mask Video</a:t>
            </a:r>
            <a:endParaRPr lang="en-US" dirty="0"/>
          </a:p>
        </p:txBody>
      </p:sp>
    </p:spTree>
    <p:extLst>
      <p:ext uri="{BB962C8B-B14F-4D97-AF65-F5344CB8AC3E}">
        <p14:creationId xmlns:p14="http://schemas.microsoft.com/office/powerpoint/2010/main" val="272726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19882"/>
          </a:xfrm>
        </p:spPr>
        <p:txBody>
          <a:bodyPr/>
          <a:lstStyle/>
          <a:p>
            <a:r>
              <a:rPr lang="en-US" dirty="0"/>
              <a:t>Vermont asthma action plan</a:t>
            </a:r>
          </a:p>
        </p:txBody>
      </p:sp>
      <p:pic>
        <p:nvPicPr>
          <p:cNvPr id="4" name="Content Placeholder 3" descr="A screenshot from the Vermont Asthma website that illistrates the action plan"/>
          <p:cNvPicPr>
            <a:picLocks noGrp="1" noChangeAspect="1"/>
          </p:cNvPicPr>
          <p:nvPr>
            <p:ph idx="1"/>
          </p:nvPr>
        </p:nvPicPr>
        <p:blipFill rotWithShape="1">
          <a:blip r:embed="rId3"/>
          <a:srcRect l="17758" t="19309" r="19932" b="7345"/>
          <a:stretch/>
        </p:blipFill>
        <p:spPr>
          <a:xfrm>
            <a:off x="1849966" y="1202267"/>
            <a:ext cx="8208433" cy="5434967"/>
          </a:xfrm>
        </p:spPr>
      </p:pic>
    </p:spTree>
    <p:extLst>
      <p:ext uri="{BB962C8B-B14F-4D97-AF65-F5344CB8AC3E}">
        <p14:creationId xmlns:p14="http://schemas.microsoft.com/office/powerpoint/2010/main" val="192821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a:t>
            </a:r>
          </a:p>
        </p:txBody>
      </p:sp>
      <p:sp>
        <p:nvSpPr>
          <p:cNvPr id="3" name="Content Placeholder 2"/>
          <p:cNvSpPr>
            <a:spLocks noGrp="1"/>
          </p:cNvSpPr>
          <p:nvPr>
            <p:ph idx="1"/>
          </p:nvPr>
        </p:nvSpPr>
        <p:spPr/>
        <p:txBody>
          <a:bodyPr/>
          <a:lstStyle/>
          <a:p>
            <a:pPr marL="0" indent="0">
              <a:buNone/>
            </a:pPr>
            <a:r>
              <a:rPr lang="en-US" dirty="0"/>
              <a:t>Susie is 4 years old. She was recently diagnosed with asthma which is often triggered by a cold. You notice that she is sitting quietly on the platform of the climbing gym and is not participating with the other children (she is usually very active). She has an intermittent cough, and you think you hear a slight wheeze.</a:t>
            </a:r>
          </a:p>
        </p:txBody>
      </p:sp>
    </p:spTree>
    <p:extLst>
      <p:ext uri="{BB962C8B-B14F-4D97-AF65-F5344CB8AC3E}">
        <p14:creationId xmlns:p14="http://schemas.microsoft.com/office/powerpoint/2010/main" val="429427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7FBB-AB75-4CDB-9B0E-84CA5D96077D}"/>
              </a:ext>
            </a:extLst>
          </p:cNvPr>
          <p:cNvSpPr>
            <a:spLocks noGrp="1"/>
          </p:cNvSpPr>
          <p:nvPr>
            <p:ph type="title"/>
          </p:nvPr>
        </p:nvSpPr>
        <p:spPr/>
        <p:txBody>
          <a:bodyPr/>
          <a:lstStyle/>
          <a:p>
            <a:r>
              <a:rPr lang="en-US" dirty="0"/>
              <a:t>Epinephrine auto injectors</a:t>
            </a:r>
          </a:p>
        </p:txBody>
      </p:sp>
      <p:pic>
        <p:nvPicPr>
          <p:cNvPr id="4" name="Content Placeholder 3" descr="Picture of two Epinephrine injectors ">
            <a:extLst>
              <a:ext uri="{FF2B5EF4-FFF2-40B4-BE49-F238E27FC236}">
                <a16:creationId xmlns:a16="http://schemas.microsoft.com/office/drawing/2014/main" id="{5E4475FD-8DF3-45D7-85B7-6309944C33F8}"/>
              </a:ext>
            </a:extLst>
          </p:cNvPr>
          <p:cNvPicPr>
            <a:picLocks noGrp="1" noChangeAspect="1"/>
          </p:cNvPicPr>
          <p:nvPr>
            <p:ph idx="1"/>
          </p:nvPr>
        </p:nvPicPr>
        <p:blipFill>
          <a:blip r:embed="rId3"/>
          <a:stretch>
            <a:fillRect/>
          </a:stretch>
        </p:blipFill>
        <p:spPr>
          <a:xfrm>
            <a:off x="2249792" y="1584325"/>
            <a:ext cx="8181366" cy="4370388"/>
          </a:xfrm>
          <a:prstGeom prst="rect">
            <a:avLst/>
          </a:prstGeom>
        </p:spPr>
      </p:pic>
    </p:spTree>
    <p:extLst>
      <p:ext uri="{BB962C8B-B14F-4D97-AF65-F5344CB8AC3E}">
        <p14:creationId xmlns:p14="http://schemas.microsoft.com/office/powerpoint/2010/main" val="237648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a image from the EpiPen.ca website on how to use a epipen.">
            <a:extLst>
              <a:ext uri="{FF2B5EF4-FFF2-40B4-BE49-F238E27FC236}">
                <a16:creationId xmlns:a16="http://schemas.microsoft.com/office/drawing/2014/main" id="{FBD61E3B-8026-4554-B64E-EF828B3819FC}"/>
              </a:ext>
            </a:extLst>
          </p:cNvPr>
          <p:cNvPicPr>
            <a:picLocks noChangeAspect="1"/>
          </p:cNvPicPr>
          <p:nvPr/>
        </p:nvPicPr>
        <p:blipFill rotWithShape="1">
          <a:blip r:embed="rId3"/>
          <a:srcRect b="26735"/>
          <a:stretch/>
        </p:blipFill>
        <p:spPr>
          <a:xfrm>
            <a:off x="3002693" y="392714"/>
            <a:ext cx="6215448" cy="6234036"/>
          </a:xfrm>
          <a:prstGeom prst="rect">
            <a:avLst/>
          </a:prstGeom>
        </p:spPr>
      </p:pic>
      <p:sp>
        <p:nvSpPr>
          <p:cNvPr id="4" name="Title 3">
            <a:extLst>
              <a:ext uri="{FF2B5EF4-FFF2-40B4-BE49-F238E27FC236}">
                <a16:creationId xmlns:a16="http://schemas.microsoft.com/office/drawing/2014/main" id="{E9CD005D-37E2-8DAF-22A4-BD194626EAA8}"/>
              </a:ext>
            </a:extLst>
          </p:cNvPr>
          <p:cNvSpPr>
            <a:spLocks noGrp="1"/>
          </p:cNvSpPr>
          <p:nvPr>
            <p:ph type="title" idx="4294967295"/>
          </p:nvPr>
        </p:nvSpPr>
        <p:spPr>
          <a:xfrm>
            <a:off x="1251678" y="-1492132"/>
            <a:ext cx="10178322" cy="1492132"/>
          </a:xfrm>
        </p:spPr>
        <p:txBody>
          <a:bodyPr vert="horz" lIns="91440" tIns="45720" rIns="91440" bIns="45720" rtlCol="0" anchor="b">
            <a:normAutofit/>
          </a:bodyPr>
          <a:lstStyle/>
          <a:p>
            <a:r>
              <a:rPr lang="en-US" sz="4800" dirty="0"/>
              <a:t>How to use a </a:t>
            </a:r>
            <a:r>
              <a:rPr lang="en-US" sz="4800" dirty="0" err="1"/>
              <a:t>Epipenn</a:t>
            </a:r>
            <a:r>
              <a:rPr lang="en-US" sz="4800" dirty="0"/>
              <a:t> and </a:t>
            </a:r>
            <a:r>
              <a:rPr lang="en-US" sz="4800" dirty="0" err="1"/>
              <a:t>epipen</a:t>
            </a:r>
            <a:r>
              <a:rPr lang="en-US" sz="4800" dirty="0"/>
              <a:t> Jr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F359-3F1D-E31B-7A1E-927E5D2AC306}"/>
              </a:ext>
            </a:extLst>
          </p:cNvPr>
          <p:cNvSpPr>
            <a:spLocks noGrp="1"/>
          </p:cNvSpPr>
          <p:nvPr>
            <p:ph type="title"/>
          </p:nvPr>
        </p:nvSpPr>
        <p:spPr/>
        <p:txBody>
          <a:bodyPr/>
          <a:lstStyle/>
          <a:p>
            <a:r>
              <a:rPr lang="en-US" dirty="0"/>
              <a:t>EpiPen Video</a:t>
            </a:r>
          </a:p>
        </p:txBody>
      </p:sp>
      <p:sp>
        <p:nvSpPr>
          <p:cNvPr id="3" name="Content Placeholder 2">
            <a:extLst>
              <a:ext uri="{FF2B5EF4-FFF2-40B4-BE49-F238E27FC236}">
                <a16:creationId xmlns:a16="http://schemas.microsoft.com/office/drawing/2014/main" id="{FB32457E-47A7-63C6-B339-48637FA53A89}"/>
              </a:ext>
            </a:extLst>
          </p:cNvPr>
          <p:cNvSpPr>
            <a:spLocks noGrp="1"/>
          </p:cNvSpPr>
          <p:nvPr>
            <p:ph idx="1"/>
          </p:nvPr>
        </p:nvSpPr>
        <p:spPr/>
        <p:txBody>
          <a:bodyPr/>
          <a:lstStyle/>
          <a:p>
            <a:pPr marL="0" indent="0">
              <a:buNone/>
            </a:pPr>
            <a:r>
              <a:rPr lang="en-US" dirty="0">
                <a:hlinkClick r:id="rId3"/>
              </a:rPr>
              <a:t>How to Use an EpiPen Video</a:t>
            </a:r>
            <a:endParaRPr lang="en-US" dirty="0"/>
          </a:p>
        </p:txBody>
      </p:sp>
    </p:spTree>
    <p:extLst>
      <p:ext uri="{BB962C8B-B14F-4D97-AF65-F5344CB8AC3E}">
        <p14:creationId xmlns:p14="http://schemas.microsoft.com/office/powerpoint/2010/main" val="4237951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Anaphylaxis emergency care plan</a:t>
            </a:r>
          </a:p>
        </p:txBody>
      </p:sp>
      <p:pic>
        <p:nvPicPr>
          <p:cNvPr id="5" name="Content Placeholder 4" descr="Example of Anaphylaxis Emergency action plan forms "/>
          <p:cNvPicPr>
            <a:picLocks noGrp="1" noChangeAspect="1"/>
          </p:cNvPicPr>
          <p:nvPr>
            <p:ph idx="1"/>
          </p:nvPr>
        </p:nvPicPr>
        <p:blipFill rotWithShape="1">
          <a:blip r:embed="rId3"/>
          <a:srcRect l="31783" t="9298" r="32315" b="5703"/>
          <a:stretch/>
        </p:blipFill>
        <p:spPr>
          <a:xfrm>
            <a:off x="2155824" y="1790700"/>
            <a:ext cx="3396696" cy="4521200"/>
          </a:xfrm>
        </p:spPr>
      </p:pic>
      <p:pic>
        <p:nvPicPr>
          <p:cNvPr id="6" name="Picture 5" descr="Example of Anaphylaxis Emergency action plan forms "/>
          <p:cNvPicPr/>
          <p:nvPr/>
        </p:nvPicPr>
        <p:blipFill rotWithShape="1">
          <a:blip r:embed="rId4"/>
          <a:srcRect l="29615" t="8950" r="30769" b="5075"/>
          <a:stretch/>
        </p:blipFill>
        <p:spPr>
          <a:xfrm>
            <a:off x="6850380" y="1790700"/>
            <a:ext cx="3589020" cy="4521200"/>
          </a:xfrm>
          <a:prstGeom prst="rect">
            <a:avLst/>
          </a:prstGeom>
        </p:spPr>
      </p:pic>
    </p:spTree>
    <p:extLst>
      <p:ext uri="{BB962C8B-B14F-4D97-AF65-F5344CB8AC3E}">
        <p14:creationId xmlns:p14="http://schemas.microsoft.com/office/powerpoint/2010/main" val="38089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a:t>
            </a:r>
          </a:p>
        </p:txBody>
      </p:sp>
      <p:sp>
        <p:nvSpPr>
          <p:cNvPr id="3" name="Content Placeholder 2"/>
          <p:cNvSpPr>
            <a:spLocks noGrp="1"/>
          </p:cNvSpPr>
          <p:nvPr>
            <p:ph idx="1"/>
          </p:nvPr>
        </p:nvSpPr>
        <p:spPr/>
        <p:txBody>
          <a:bodyPr/>
          <a:lstStyle/>
          <a:p>
            <a:pPr marL="0" indent="0">
              <a:buNone/>
            </a:pPr>
            <a:r>
              <a:rPr lang="en-US" dirty="0"/>
              <a:t>José is 2. He is allergic to peanuts. You have a peanut-safe classroom and all parents have signed the peanut-safe classroom agreement. Today is Mary’s birthday. Mary’s grandmother is visiting from out of town and brought in a special snack. After eating the snack José starts pointing to and scratching at his tongue.</a:t>
            </a:r>
          </a:p>
        </p:txBody>
      </p:sp>
    </p:spTree>
    <p:extLst>
      <p:ext uri="{BB962C8B-B14F-4D97-AF65-F5344CB8AC3E}">
        <p14:creationId xmlns:p14="http://schemas.microsoft.com/office/powerpoint/2010/main" val="239697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AF31-7E64-42E1-8A7E-6ABAB8DC737E}"/>
              </a:ext>
            </a:extLst>
          </p:cNvPr>
          <p:cNvSpPr>
            <a:spLocks noGrp="1"/>
          </p:cNvSpPr>
          <p:nvPr>
            <p:ph type="title"/>
          </p:nvPr>
        </p:nvSpPr>
        <p:spPr>
          <a:xfrm>
            <a:off x="1251678" y="382385"/>
            <a:ext cx="10178322" cy="1041805"/>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all" spc="200" normalizeH="0" baseline="0" noProof="0" dirty="0">
                <a:ln>
                  <a:noFill/>
                </a:ln>
                <a:solidFill>
                  <a:schemeClr val="tx2"/>
                </a:solidFill>
                <a:effectLst/>
                <a:uLnTx/>
                <a:uFillTx/>
                <a:latin typeface="+mj-lt"/>
                <a:ea typeface="+mj-ea"/>
                <a:cs typeface="+mj-cs"/>
              </a:rPr>
              <a:t>Welcome</a:t>
            </a:r>
          </a:p>
        </p:txBody>
      </p:sp>
      <p:sp>
        <p:nvSpPr>
          <p:cNvPr id="3" name="Content Placeholder 2">
            <a:extLst>
              <a:ext uri="{FF2B5EF4-FFF2-40B4-BE49-F238E27FC236}">
                <a16:creationId xmlns:a16="http://schemas.microsoft.com/office/drawing/2014/main" id="{ADCA073C-3B1D-45A8-9ECF-3F316F989BBF}"/>
              </a:ext>
            </a:extLst>
          </p:cNvPr>
          <p:cNvSpPr>
            <a:spLocks noGrp="1"/>
          </p:cNvSpPr>
          <p:nvPr>
            <p:ph idx="4294967295"/>
          </p:nvPr>
        </p:nvSpPr>
        <p:spPr>
          <a:xfrm>
            <a:off x="1047750" y="1424190"/>
            <a:ext cx="10858500" cy="5051425"/>
          </a:xfrm>
        </p:spPr>
        <p:txBody>
          <a:bodyPr>
            <a:normAutofit fontScale="77500" lnSpcReduction="20000"/>
          </a:bodyPr>
          <a:lstStyle/>
          <a:p>
            <a:pPr marL="228600" marR="0" lvl="0" indent="-228600" algn="l" defTabSz="914400" rtl="0" eaLnBrk="1" fontAlgn="auto" latinLnBrk="0" hangingPunct="1">
              <a:lnSpc>
                <a:spcPct val="110000"/>
              </a:lnSpc>
              <a:spcBef>
                <a:spcPts val="700"/>
              </a:spcBef>
              <a:spcAft>
                <a:spcPts val="0"/>
              </a:spcAft>
              <a:buClr>
                <a:schemeClr val="tx2"/>
              </a:buClr>
              <a:buSzTx/>
              <a:buFont typeface="Arial" panose="020B0604020202020204" pitchFamily="34" charset="0"/>
              <a:buChar char="•"/>
              <a:tabLst/>
              <a:defRPr/>
            </a:pPr>
            <a:endParaRPr kumimoji="0" lang="en-US" sz="15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110000"/>
              </a:lnSpc>
              <a:spcBef>
                <a:spcPts val="700"/>
              </a:spcBef>
              <a:spcAft>
                <a:spcPts val="0"/>
              </a:spcAft>
              <a:buClr>
                <a:schemeClr val="tx2"/>
              </a:buClr>
              <a:buSzTx/>
              <a:buFont typeface="Arial" panose="020B0604020202020204" pitchFamily="34" charset="0"/>
              <a:buChar char="•"/>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 will be taking attendance and this training will be entered into your BFIS account by Northern Lights. It may take up to 4 weeks to show up in your account. </a:t>
            </a:r>
          </a:p>
          <a:p>
            <a:pPr marL="0" marR="0" lvl="0" indent="0" algn="l" defTabSz="914400" rtl="0" eaLnBrk="1" fontAlgn="auto" latinLnBrk="0" hangingPunct="1">
              <a:lnSpc>
                <a:spcPct val="110000"/>
              </a:lnSpc>
              <a:spcBef>
                <a:spcPts val="700"/>
              </a:spcBef>
              <a:spcAft>
                <a:spcPts val="0"/>
              </a:spcAft>
              <a:buClr>
                <a:schemeClr val="tx2"/>
              </a:buClr>
              <a:buSzTx/>
              <a:buFont typeface="Arial" panose="020B0604020202020204" pitchFamily="34" charset="0"/>
              <a:buNone/>
              <a:tabLst/>
              <a:defRPr/>
            </a:pPr>
            <a:endPar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110000"/>
              </a:lnSpc>
              <a:spcBef>
                <a:spcPts val="700"/>
              </a:spcBef>
              <a:spcAft>
                <a:spcPts val="0"/>
              </a:spcAft>
              <a:buClr>
                <a:schemeClr val="tx2"/>
              </a:buClr>
              <a:buSzTx/>
              <a:buFont typeface="Arial" panose="020B0604020202020204" pitchFamily="34" charset="0"/>
              <a:buChar char="•"/>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Participation is </a:t>
            </a:r>
            <a:r>
              <a:rPr kumimoji="0" lang="en-US" sz="3000" b="0" i="0" u="sng"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required</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throughout this training. Please keep your video on whenever possible and keep your mic muted unless you are speaking. Questions are encouraged! </a:t>
            </a:r>
          </a:p>
          <a:p>
            <a:pPr marL="0" marR="0" lvl="0" indent="0" algn="l" defTabSz="914400" rtl="0" eaLnBrk="1" fontAlgn="auto" latinLnBrk="0" hangingPunct="1">
              <a:lnSpc>
                <a:spcPct val="110000"/>
              </a:lnSpc>
              <a:spcBef>
                <a:spcPts val="700"/>
              </a:spcBef>
              <a:spcAft>
                <a:spcPts val="0"/>
              </a:spcAft>
              <a:buClr>
                <a:schemeClr val="tx2"/>
              </a:buClr>
              <a:buSzTx/>
              <a:buFont typeface="Arial" panose="020B0604020202020204" pitchFamily="34" charset="0"/>
              <a:buNone/>
              <a:tabLst/>
              <a:defRPr/>
            </a:pPr>
            <a:endPar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110000"/>
              </a:lnSpc>
              <a:spcBef>
                <a:spcPts val="700"/>
              </a:spcBef>
              <a:spcAft>
                <a:spcPts val="0"/>
              </a:spcAft>
              <a:buClr>
                <a:schemeClr val="tx2"/>
              </a:buClr>
              <a:buSzTx/>
              <a:buFont typeface="Arial" panose="020B0604020202020204" pitchFamily="34" charset="0"/>
              <a:buChar char="•"/>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You will need the Activity Packet for participation. This was emailed to you with the Zoom link. </a:t>
            </a:r>
          </a:p>
          <a:p>
            <a:pPr marL="228600" marR="0" lvl="0" indent="-228600" algn="l" defTabSz="914400" rtl="0" eaLnBrk="1" fontAlgn="auto" latinLnBrk="0" hangingPunct="1">
              <a:lnSpc>
                <a:spcPct val="110000"/>
              </a:lnSpc>
              <a:spcBef>
                <a:spcPts val="700"/>
              </a:spcBef>
              <a:spcAft>
                <a:spcPts val="0"/>
              </a:spcAft>
              <a:buClr>
                <a:schemeClr val="tx2"/>
              </a:buClr>
              <a:buSzTx/>
              <a:buFont typeface="Arial" panose="020B0604020202020204" pitchFamily="34" charset="0"/>
              <a:buChar char="•"/>
              <a:tabLst/>
              <a:defRPr/>
            </a:pPr>
            <a:endParaRPr kumimoji="0" lang="en-US" sz="15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110000"/>
              </a:lnSpc>
              <a:spcBef>
                <a:spcPts val="700"/>
              </a:spcBef>
              <a:spcAft>
                <a:spcPts val="0"/>
              </a:spcAft>
              <a:buClr>
                <a:schemeClr val="tx2"/>
              </a:buClr>
              <a:buSzTx/>
              <a:buFont typeface="Arial" panose="020B0604020202020204" pitchFamily="34" charset="0"/>
              <a:buChar char="•"/>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You will receive a Document of Professional Development (DPD) form from </a:t>
            </a:r>
            <a:r>
              <a:rPr kumimoji="0" lang="en-US" sz="3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info@northernlights.ccv.edu </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within the next couple days. This is only for your records. Please do not send to Northern Lights. Call or email Northern Lights with any questions. </a:t>
            </a:r>
          </a:p>
          <a:p>
            <a:pPr marL="228600" marR="0" lvl="0" indent="-228600" algn="l" defTabSz="914400" rtl="0" eaLnBrk="1" fontAlgn="auto" latinLnBrk="0" hangingPunct="1">
              <a:lnSpc>
                <a:spcPct val="110000"/>
              </a:lnSpc>
              <a:spcBef>
                <a:spcPts val="700"/>
              </a:spcBef>
              <a:spcAft>
                <a:spcPts val="0"/>
              </a:spcAft>
              <a:buClr>
                <a:schemeClr val="tx2"/>
              </a:buClr>
              <a:buSzTx/>
              <a:buFont typeface="Arial" panose="020B0604020202020204" pitchFamily="34" charset="0"/>
              <a:buChar char="•"/>
              <a:tabLst/>
              <a:defRPr/>
            </a:pPr>
            <a:endParaRPr kumimoji="0" lang="en-US" sz="15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110000"/>
              </a:lnSpc>
              <a:spcBef>
                <a:spcPts val="700"/>
              </a:spcBef>
              <a:spcAft>
                <a:spcPts val="0"/>
              </a:spcAft>
              <a:buClr>
                <a:schemeClr val="tx2"/>
              </a:buClr>
              <a:buSzTx/>
              <a:buFont typeface="Arial" panose="020B0604020202020204" pitchFamily="34" charset="0"/>
              <a:buChar char="•"/>
              <a:tabLst/>
              <a:defRPr/>
            </a:pPr>
            <a:endParaRPr kumimoji="0" lang="en-US" sz="15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9772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0794-E23D-0F16-84EB-65826DCC4A56}"/>
              </a:ext>
            </a:extLst>
          </p:cNvPr>
          <p:cNvSpPr txBox="1">
            <a:spLocks noGrp="1"/>
          </p:cNvSpPr>
          <p:nvPr>
            <p:ph type="title" idx="4294967295"/>
          </p:nvPr>
        </p:nvSpPr>
        <p:spPr>
          <a:xfrm>
            <a:off x="1023743" y="26542"/>
            <a:ext cx="10706777"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dirty="0">
                <a:ln>
                  <a:noFill/>
                </a:ln>
                <a:solidFill>
                  <a:schemeClr val="tx1"/>
                </a:solidFill>
                <a:effectLst/>
                <a:uLnTx/>
                <a:uFillTx/>
                <a:ea typeface="+mn-ea"/>
                <a:cs typeface="+mn-cs"/>
              </a:rPr>
              <a:t>WORDS A CHILD MIGHT USE TO DESCRIBE A REACTION</a:t>
            </a:r>
          </a:p>
        </p:txBody>
      </p:sp>
      <p:sp>
        <p:nvSpPr>
          <p:cNvPr id="8" name="Rectangle 7"/>
          <p:cNvSpPr/>
          <p:nvPr/>
        </p:nvSpPr>
        <p:spPr>
          <a:xfrm>
            <a:off x="1330890" y="734428"/>
            <a:ext cx="9711098" cy="6001643"/>
          </a:xfrm>
          <a:prstGeom prst="rect">
            <a:avLst/>
          </a:prstGeom>
        </p:spPr>
        <p:txBody>
          <a:bodyPr wrap="square">
            <a:spAutoFit/>
          </a:bodyPr>
          <a:lstStyle/>
          <a:p>
            <a:r>
              <a:rPr lang="en-US" sz="2400" dirty="0"/>
              <a:t>• “This food is too spicy.”</a:t>
            </a:r>
          </a:p>
          <a:p>
            <a:r>
              <a:rPr lang="en-US" sz="2400" dirty="0"/>
              <a:t>• “My tongue is hot [or burning].”</a:t>
            </a:r>
          </a:p>
          <a:p>
            <a:r>
              <a:rPr lang="en-US" sz="2400" dirty="0"/>
              <a:t>• “It feels like something’s poking my tongue.”</a:t>
            </a:r>
          </a:p>
          <a:p>
            <a:r>
              <a:rPr lang="en-US" sz="2400" dirty="0"/>
              <a:t>• “My tongue [or mouth] is tingling [or burning].”</a:t>
            </a:r>
          </a:p>
          <a:p>
            <a:r>
              <a:rPr lang="en-US" sz="2400" dirty="0"/>
              <a:t>• “My tongue [or mouth] itches.”</a:t>
            </a:r>
          </a:p>
          <a:p>
            <a:r>
              <a:rPr lang="en-US" sz="2400" dirty="0"/>
              <a:t>• “It [my tongue] feels like there is hair on it.”</a:t>
            </a:r>
          </a:p>
          <a:p>
            <a:r>
              <a:rPr lang="en-US" sz="2400" dirty="0"/>
              <a:t>• “My mouth feels funny.”</a:t>
            </a:r>
          </a:p>
          <a:p>
            <a:r>
              <a:rPr lang="en-US" sz="2400" dirty="0"/>
              <a:t>• “There’s a frog in my throat.”</a:t>
            </a:r>
          </a:p>
          <a:p>
            <a:r>
              <a:rPr lang="en-US" sz="2400" dirty="0"/>
              <a:t>• “There’s something stuck in my throat.”</a:t>
            </a:r>
          </a:p>
          <a:p>
            <a:r>
              <a:rPr lang="en-US" sz="2400" dirty="0"/>
              <a:t>• “My tongue feels full [or heavy].”</a:t>
            </a:r>
          </a:p>
          <a:p>
            <a:r>
              <a:rPr lang="en-US" sz="2400" dirty="0"/>
              <a:t>• “My lips feel tight.”</a:t>
            </a:r>
          </a:p>
          <a:p>
            <a:r>
              <a:rPr lang="en-US" sz="2400" dirty="0"/>
              <a:t>• “It feels like there are bugs in there.” (to describe itchy ears)</a:t>
            </a:r>
          </a:p>
          <a:p>
            <a:r>
              <a:rPr lang="en-US" sz="2400" dirty="0"/>
              <a:t>• “It [my throat] feels thick.”</a:t>
            </a:r>
          </a:p>
          <a:p>
            <a:r>
              <a:rPr lang="en-US" sz="2400" dirty="0"/>
              <a:t>• “It feels like a bump is on the back of my tongue [throat].”</a:t>
            </a:r>
          </a:p>
          <a:p>
            <a:r>
              <a:rPr lang="en-US" sz="2400" b="1" dirty="0">
                <a:highlight>
                  <a:srgbClr val="FFFF00"/>
                </a:highlight>
              </a:rPr>
              <a:t>If you suspect that a child is having an allergic reaction,</a:t>
            </a:r>
          </a:p>
          <a:p>
            <a:r>
              <a:rPr lang="en-US" sz="2400" b="1" dirty="0">
                <a:highlight>
                  <a:srgbClr val="FFFF00"/>
                </a:highlight>
              </a:rPr>
              <a:t>follow their emergency care plan and treat the reaction quickly.</a:t>
            </a:r>
          </a:p>
        </p:txBody>
      </p:sp>
    </p:spTree>
    <p:extLst>
      <p:ext uri="{BB962C8B-B14F-4D97-AF65-F5344CB8AC3E}">
        <p14:creationId xmlns:p14="http://schemas.microsoft.com/office/powerpoint/2010/main" val="171486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5457-4B7B-4DEB-810E-834A6E1EA26C}"/>
              </a:ext>
            </a:extLst>
          </p:cNvPr>
          <p:cNvSpPr>
            <a:spLocks noGrp="1"/>
          </p:cNvSpPr>
          <p:nvPr>
            <p:ph type="title"/>
          </p:nvPr>
        </p:nvSpPr>
        <p:spPr/>
        <p:txBody>
          <a:bodyPr/>
          <a:lstStyle/>
          <a:p>
            <a:r>
              <a:rPr lang="en-US" dirty="0"/>
              <a:t>Emergency seizure medication</a:t>
            </a:r>
          </a:p>
        </p:txBody>
      </p:sp>
      <p:sp>
        <p:nvSpPr>
          <p:cNvPr id="3" name="Content Placeholder 2">
            <a:extLst>
              <a:ext uri="{FF2B5EF4-FFF2-40B4-BE49-F238E27FC236}">
                <a16:creationId xmlns:a16="http://schemas.microsoft.com/office/drawing/2014/main" id="{08B0D0DF-B277-4086-A09F-DD5030B4A9F2}"/>
              </a:ext>
            </a:extLst>
          </p:cNvPr>
          <p:cNvSpPr>
            <a:spLocks noGrp="1"/>
          </p:cNvSpPr>
          <p:nvPr>
            <p:ph idx="1"/>
          </p:nvPr>
        </p:nvSpPr>
        <p:spPr>
          <a:xfrm>
            <a:off x="1251678" y="1583703"/>
            <a:ext cx="10178322" cy="4099921"/>
          </a:xfrm>
        </p:spPr>
        <p:txBody>
          <a:bodyPr>
            <a:normAutofit/>
          </a:bodyPr>
          <a:lstStyle/>
          <a:p>
            <a:pPr>
              <a:spcBef>
                <a:spcPts val="0"/>
              </a:spcBef>
            </a:pPr>
            <a:r>
              <a:rPr lang="en-US" sz="2800" dirty="0">
                <a:solidFill>
                  <a:srgbClr val="000000"/>
                </a:solidFill>
                <a:effectLst/>
                <a:latin typeface="Times New Roman" panose="02020603050405020304" pitchFamily="18" charset="0"/>
                <a:ea typeface="Times New Roman" panose="02020603050405020304" pitchFamily="18" charset="0"/>
              </a:rPr>
              <a:t>Prescription medicine used for the short-term treatment of seizure     clusters</a:t>
            </a:r>
          </a:p>
          <a:p>
            <a:pPr marL="0" indent="0">
              <a:spcBef>
                <a:spcPts val="0"/>
              </a:spcBef>
              <a:buNone/>
            </a:pPr>
            <a:endParaRPr lang="en-US" sz="1000" dirty="0">
              <a:solidFill>
                <a:srgbClr val="000000"/>
              </a:solidFill>
              <a:ea typeface="Times New Roman" panose="02020603050405020304" pitchFamily="18" charset="0"/>
            </a:endParaRPr>
          </a:p>
          <a:p>
            <a:pPr>
              <a:spcBef>
                <a:spcPts val="0"/>
              </a:spcBef>
            </a:pPr>
            <a:r>
              <a:rPr lang="en-US" sz="2800" dirty="0">
                <a:solidFill>
                  <a:srgbClr val="000000"/>
                </a:solidFill>
                <a:effectLst/>
                <a:latin typeface="Times New Roman" panose="02020603050405020304" pitchFamily="18" charset="0"/>
                <a:ea typeface="Times New Roman" panose="02020603050405020304" pitchFamily="18" charset="0"/>
              </a:rPr>
              <a:t>Federally controlled substance because it can be abused or lead to dependence</a:t>
            </a:r>
          </a:p>
          <a:p>
            <a:pPr marL="0" indent="0">
              <a:spcBef>
                <a:spcPts val="0"/>
              </a:spcBef>
              <a:buNone/>
            </a:pPr>
            <a:endParaRPr lang="en-US" sz="1000" dirty="0">
              <a:effectLst/>
              <a:latin typeface="Calibri" panose="020F0502020204030204" pitchFamily="34" charset="0"/>
              <a:ea typeface="Calibri" panose="020F0502020204030204" pitchFamily="34" charset="0"/>
            </a:endParaRPr>
          </a:p>
          <a:p>
            <a:pPr marL="0" marR="0">
              <a:lnSpc>
                <a:spcPct val="11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Comes in various doses: 5 mg, 7.5 mg, 10 mg, 15 mg, or 20 mg</a:t>
            </a:r>
          </a:p>
          <a:p>
            <a:pPr marL="0" marR="0">
              <a:lnSpc>
                <a:spcPct val="110000"/>
              </a:lnSpc>
              <a:spcBef>
                <a:spcPts val="0"/>
              </a:spcBef>
              <a:spcAft>
                <a:spcPts val="0"/>
              </a:spcAft>
            </a:pPr>
            <a:endParaRPr lang="en-US" sz="1000" dirty="0">
              <a:effectLst/>
              <a:latin typeface="Calibri" panose="020F0502020204030204" pitchFamily="34" charset="0"/>
              <a:ea typeface="Calibri" panose="020F0502020204030204" pitchFamily="34" charset="0"/>
            </a:endParaRPr>
          </a:p>
          <a:p>
            <a:pPr marL="0" marR="0">
              <a:lnSpc>
                <a:spcPct val="11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The most common adverse reactions are sleepiness</a:t>
            </a:r>
            <a:r>
              <a:rPr lang="en-US" sz="2800" dirty="0">
                <a:solidFill>
                  <a:srgbClr val="000000"/>
                </a:solidFill>
                <a:ea typeface="Times New Roman" panose="02020603050405020304" pitchFamily="18" charset="0"/>
              </a:rPr>
              <a:t> and</a:t>
            </a:r>
            <a:r>
              <a:rPr lang="en-US" sz="2800" dirty="0">
                <a:solidFill>
                  <a:srgbClr val="000000"/>
                </a:solidFill>
                <a:effectLst/>
                <a:latin typeface="Times New Roman" panose="02020603050405020304" pitchFamily="18" charset="0"/>
                <a:ea typeface="Times New Roman" panose="02020603050405020304" pitchFamily="18" charset="0"/>
              </a:rPr>
              <a:t> headache</a:t>
            </a:r>
            <a:endParaRPr lang="en-US" sz="2800" dirty="0">
              <a:effectLst/>
              <a:latin typeface="Calibri" panose="020F0502020204030204" pitchFamily="34" charset="0"/>
              <a:ea typeface="Calibri" panose="020F0502020204030204" pitchFamily="34" charset="0"/>
            </a:endParaRPr>
          </a:p>
          <a:p>
            <a:pPr marL="914400" lvl="2" indent="0">
              <a:buNone/>
            </a:pPr>
            <a:endParaRPr lang="en-US" sz="2800" dirty="0"/>
          </a:p>
        </p:txBody>
      </p:sp>
    </p:spTree>
    <p:extLst>
      <p:ext uri="{BB962C8B-B14F-4D97-AF65-F5344CB8AC3E}">
        <p14:creationId xmlns:p14="http://schemas.microsoft.com/office/powerpoint/2010/main" val="352510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A16E0-2032-4682-A4D0-6A737BC8B008}"/>
              </a:ext>
            </a:extLst>
          </p:cNvPr>
          <p:cNvSpPr>
            <a:spLocks noGrp="1"/>
          </p:cNvSpPr>
          <p:nvPr>
            <p:ph type="title"/>
          </p:nvPr>
        </p:nvSpPr>
        <p:spPr>
          <a:xfrm>
            <a:off x="1251677" y="645105"/>
            <a:ext cx="5597358" cy="896471"/>
          </a:xfrm>
        </p:spPr>
        <p:txBody>
          <a:bodyPr>
            <a:normAutofit/>
          </a:bodyPr>
          <a:lstStyle/>
          <a:p>
            <a:r>
              <a:rPr lang="en-US" sz="4400" dirty="0" err="1"/>
              <a:t>Diastat</a:t>
            </a:r>
            <a:r>
              <a:rPr lang="en-US" sz="4400" dirty="0"/>
              <a:t> (rectal)</a:t>
            </a:r>
          </a:p>
        </p:txBody>
      </p:sp>
      <p:sp>
        <p:nvSpPr>
          <p:cNvPr id="8" name="Content Placeholder 7">
            <a:extLst>
              <a:ext uri="{FF2B5EF4-FFF2-40B4-BE49-F238E27FC236}">
                <a16:creationId xmlns:a16="http://schemas.microsoft.com/office/drawing/2014/main" id="{6B10859D-EA6F-436F-A1CC-D5AF6B80F87A}"/>
              </a:ext>
            </a:extLst>
          </p:cNvPr>
          <p:cNvSpPr>
            <a:spLocks noGrp="1"/>
          </p:cNvSpPr>
          <p:nvPr>
            <p:ph idx="1"/>
          </p:nvPr>
        </p:nvSpPr>
        <p:spPr>
          <a:xfrm>
            <a:off x="1251678" y="1541577"/>
            <a:ext cx="6242816" cy="5146094"/>
          </a:xfrm>
        </p:spPr>
        <p:txBody>
          <a:bodyPr>
            <a:normAutofit fontScale="77500" lnSpcReduction="20000"/>
          </a:bodyPr>
          <a:lstStyle/>
          <a:p>
            <a:pPr marL="0" indent="0">
              <a:buNone/>
            </a:pPr>
            <a:r>
              <a:rPr lang="en-US" dirty="0">
                <a:solidFill>
                  <a:srgbClr val="000000"/>
                </a:solidFill>
              </a:rPr>
              <a:t>Do not give DIASTAT ACUDIAL until:</a:t>
            </a:r>
          </a:p>
          <a:p>
            <a:pPr marL="0" indent="0">
              <a:buNone/>
            </a:pPr>
            <a:r>
              <a:rPr lang="en-US" dirty="0">
                <a:solidFill>
                  <a:srgbClr val="000000"/>
                </a:solidFill>
              </a:rPr>
              <a:t>1. You have confirmed:</a:t>
            </a:r>
          </a:p>
          <a:p>
            <a:r>
              <a:rPr lang="en-US" dirty="0">
                <a:solidFill>
                  <a:srgbClr val="000000"/>
                </a:solidFill>
              </a:rPr>
              <a:t>Prescribed dose is visible and if known, is correct</a:t>
            </a:r>
          </a:p>
          <a:p>
            <a:r>
              <a:rPr lang="en-US" dirty="0">
                <a:solidFill>
                  <a:srgbClr val="000000"/>
                </a:solidFill>
              </a:rPr>
              <a:t>Green “ready” band is visible</a:t>
            </a:r>
          </a:p>
          <a:p>
            <a:r>
              <a:rPr lang="en-US" dirty="0">
                <a:solidFill>
                  <a:srgbClr val="000000"/>
                </a:solidFill>
              </a:rPr>
              <a:t>Confirm the dose and green ready band are visible.</a:t>
            </a:r>
          </a:p>
          <a:p>
            <a:pPr marL="0" indent="0">
              <a:buNone/>
            </a:pPr>
            <a:r>
              <a:rPr lang="en-US" dirty="0">
                <a:solidFill>
                  <a:srgbClr val="000000"/>
                </a:solidFill>
              </a:rPr>
              <a:t>2. You have thoroughly read these instructions</a:t>
            </a:r>
          </a:p>
          <a:p>
            <a:pPr marL="0" indent="0">
              <a:buNone/>
            </a:pPr>
            <a:r>
              <a:rPr lang="en-US" dirty="0">
                <a:solidFill>
                  <a:srgbClr val="000000"/>
                </a:solidFill>
              </a:rPr>
              <a:t>3. Reviewed administration steps with the doctor</a:t>
            </a:r>
          </a:p>
          <a:p>
            <a:pPr marL="0" indent="0">
              <a:buNone/>
            </a:pPr>
            <a:r>
              <a:rPr lang="en-US" dirty="0">
                <a:solidFill>
                  <a:srgbClr val="000000"/>
                </a:solidFill>
              </a:rPr>
              <a:t>4. Understand the directions</a:t>
            </a:r>
          </a:p>
          <a:p>
            <a:pPr marL="0" indent="0">
              <a:buNone/>
            </a:pPr>
            <a:r>
              <a:rPr lang="en-US" dirty="0">
                <a:solidFill>
                  <a:srgbClr val="000000"/>
                </a:solidFill>
              </a:rPr>
              <a:t>Before administering DIASTAT ACUDIAL for the first time, your caregiver must read and completely understand the dosing instructions. </a:t>
            </a:r>
          </a:p>
          <a:p>
            <a:endParaRPr lang="en-US" dirty="0">
              <a:solidFill>
                <a:srgbClr val="000000"/>
              </a:solidFill>
            </a:endParaRPr>
          </a:p>
        </p:txBody>
      </p:sp>
      <p:pic>
        <p:nvPicPr>
          <p:cNvPr id="4" name="Content Placeholder 3">
            <a:extLst>
              <a:ext uri="{FF2B5EF4-FFF2-40B4-BE49-F238E27FC236}">
                <a16:creationId xmlns:a16="http://schemas.microsoft.com/office/drawing/2014/main" id="{4864B9B5-C3EB-42E0-97DB-2F4B66ADB9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35939" y="1541576"/>
            <a:ext cx="3825869" cy="2671836"/>
          </a:xfrm>
          <a:prstGeom prst="rect">
            <a:avLst/>
          </a:prstGeom>
        </p:spPr>
      </p:pic>
    </p:spTree>
    <p:extLst>
      <p:ext uri="{BB962C8B-B14F-4D97-AF65-F5344CB8AC3E}">
        <p14:creationId xmlns:p14="http://schemas.microsoft.com/office/powerpoint/2010/main" val="3465071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9C043-2F3F-4197-899B-03CCBFAEC836}"/>
              </a:ext>
            </a:extLst>
          </p:cNvPr>
          <p:cNvSpPr>
            <a:spLocks noGrp="1"/>
          </p:cNvSpPr>
          <p:nvPr>
            <p:ph type="title"/>
          </p:nvPr>
        </p:nvSpPr>
        <p:spPr/>
        <p:txBody>
          <a:bodyPr>
            <a:normAutofit/>
          </a:bodyPr>
          <a:lstStyle/>
          <a:p>
            <a:r>
              <a:rPr lang="en-US" sz="4000" dirty="0"/>
              <a:t>VALTOCO (nasal for ages 6+)</a:t>
            </a:r>
          </a:p>
        </p:txBody>
      </p:sp>
      <p:pic>
        <p:nvPicPr>
          <p:cNvPr id="4" name="Content Placeholder 3" descr="A diagram of how to use Valtoco Nasal Spray for Ages 6 plus">
            <a:extLst>
              <a:ext uri="{FF2B5EF4-FFF2-40B4-BE49-F238E27FC236}">
                <a16:creationId xmlns:a16="http://schemas.microsoft.com/office/drawing/2014/main" id="{97741E36-EAFF-45F0-A319-2006BCB4E03E}"/>
              </a:ext>
            </a:extLst>
          </p:cNvPr>
          <p:cNvPicPr>
            <a:picLocks noGrp="1" noChangeAspect="1"/>
          </p:cNvPicPr>
          <p:nvPr>
            <p:ph idx="1"/>
          </p:nvPr>
        </p:nvPicPr>
        <p:blipFill>
          <a:blip r:embed="rId3"/>
          <a:stretch>
            <a:fillRect/>
          </a:stretch>
        </p:blipFill>
        <p:spPr>
          <a:xfrm>
            <a:off x="1922463" y="1499873"/>
            <a:ext cx="8453177" cy="4425943"/>
          </a:xfrm>
          <a:prstGeom prst="rect">
            <a:avLst/>
          </a:prstGeom>
        </p:spPr>
      </p:pic>
    </p:spTree>
    <p:extLst>
      <p:ext uri="{BB962C8B-B14F-4D97-AF65-F5344CB8AC3E}">
        <p14:creationId xmlns:p14="http://schemas.microsoft.com/office/powerpoint/2010/main" val="984251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070F8-DF96-EC26-81A2-B23ACC969B40}"/>
            </a:ext>
          </a:extLst>
        </p:cNvPr>
        <p:cNvGrpSpPr/>
        <p:nvPr/>
      </p:nvGrpSpPr>
      <p:grpSpPr>
        <a:xfrm>
          <a:off x="0" y="0"/>
          <a:ext cx="0" cy="0"/>
          <a:chOff x="0" y="0"/>
          <a:chExt cx="0" cy="0"/>
        </a:xfrm>
      </p:grpSpPr>
      <p:sp>
        <p:nvSpPr>
          <p:cNvPr id="57" name="Title 56">
            <a:extLst>
              <a:ext uri="{FF2B5EF4-FFF2-40B4-BE49-F238E27FC236}">
                <a16:creationId xmlns:a16="http://schemas.microsoft.com/office/drawing/2014/main" id="{2FDAB862-6C0B-80EC-CFF1-04973129794D}"/>
              </a:ext>
            </a:extLst>
          </p:cNvPr>
          <p:cNvSpPr>
            <a:spLocks noGrp="1"/>
          </p:cNvSpPr>
          <p:nvPr>
            <p:ph type="title" idx="4294967295"/>
          </p:nvPr>
        </p:nvSpPr>
        <p:spPr>
          <a:xfrm>
            <a:off x="1251678" y="-1492132"/>
            <a:ext cx="10178322" cy="1492132"/>
          </a:xfrm>
        </p:spPr>
        <p:txBody>
          <a:bodyPr vert="horz" lIns="91440" tIns="45720" rIns="91440" bIns="45720" rtlCol="0" anchor="b">
            <a:normAutofit/>
          </a:bodyPr>
          <a:lstStyle/>
          <a:p>
            <a:r>
              <a:rPr lang="en-US" dirty="0"/>
              <a:t>Seizure action plan form</a:t>
            </a:r>
          </a:p>
        </p:txBody>
      </p:sp>
      <p:pic>
        <p:nvPicPr>
          <p:cNvPr id="16" name="Picture 15" descr="Seizure Action Plan form that you can find on the epilepsy.com website ">
            <a:extLst>
              <a:ext uri="{FF2B5EF4-FFF2-40B4-BE49-F238E27FC236}">
                <a16:creationId xmlns:a16="http://schemas.microsoft.com/office/drawing/2014/main" id="{05E00453-F4E6-8CF3-93CA-901B4E43B206}"/>
              </a:ext>
            </a:extLst>
          </p:cNvPr>
          <p:cNvPicPr>
            <a:picLocks noChangeAspect="1"/>
          </p:cNvPicPr>
          <p:nvPr/>
        </p:nvPicPr>
        <p:blipFill>
          <a:blip r:embed="rId3"/>
          <a:stretch>
            <a:fillRect/>
          </a:stretch>
        </p:blipFill>
        <p:spPr>
          <a:xfrm>
            <a:off x="3052568" y="172119"/>
            <a:ext cx="5081782" cy="6513762"/>
          </a:xfrm>
          <a:prstGeom prst="rect">
            <a:avLst/>
          </a:prstGeom>
        </p:spPr>
      </p:pic>
    </p:spTree>
    <p:extLst>
      <p:ext uri="{BB962C8B-B14F-4D97-AF65-F5344CB8AC3E}">
        <p14:creationId xmlns:p14="http://schemas.microsoft.com/office/powerpoint/2010/main" val="1436116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700" dirty="0"/>
              <a:t>medication errors and Side effects</a:t>
            </a:r>
          </a:p>
        </p:txBody>
      </p:sp>
      <p:sp>
        <p:nvSpPr>
          <p:cNvPr id="3" name="Content Placeholder 2"/>
          <p:cNvSpPr>
            <a:spLocks noGrp="1"/>
          </p:cNvSpPr>
          <p:nvPr>
            <p:ph idx="1"/>
          </p:nvPr>
        </p:nvSpPr>
        <p:spPr>
          <a:xfrm>
            <a:off x="1251678" y="1583703"/>
            <a:ext cx="10178322" cy="4630829"/>
          </a:xfrm>
        </p:spPr>
        <p:txBody>
          <a:bodyPr>
            <a:normAutofit fontScale="92500" lnSpcReduction="20000"/>
          </a:bodyPr>
          <a:lstStyle/>
          <a:p>
            <a:r>
              <a:rPr lang="en-US"/>
              <a:t>Common Errors in Medication Administration:</a:t>
            </a:r>
          </a:p>
          <a:p>
            <a:pPr lvl="1"/>
            <a:r>
              <a:rPr lang="en-US"/>
              <a:t>Most often occur with OTC medications</a:t>
            </a:r>
          </a:p>
          <a:p>
            <a:pPr lvl="1"/>
            <a:r>
              <a:rPr lang="en-US"/>
              <a:t>Could be errors with any of the 5 rights (wrong child, wrong medication, wrong dose, wrong time, wrong route)</a:t>
            </a:r>
          </a:p>
          <a:p>
            <a:pPr lvl="1"/>
            <a:r>
              <a:rPr lang="en-US"/>
              <a:t>How can you prevent these errors?</a:t>
            </a:r>
          </a:p>
          <a:p>
            <a:r>
              <a:rPr lang="en-US"/>
              <a:t>Medication Side Effect:</a:t>
            </a:r>
          </a:p>
          <a:p>
            <a:pPr lvl="1"/>
            <a:r>
              <a:rPr lang="en-US"/>
              <a:t>A secondary and usually adverse effect of taking a medication</a:t>
            </a:r>
          </a:p>
          <a:p>
            <a:pPr lvl="1"/>
            <a:r>
              <a:rPr lang="en-US"/>
              <a:t>Common side effects include: upset stomach, diarrhea, loose stool, dry mouth, drowsiness, change in activity or mood, dizziness, flushing/sweating, rashes, rapid heartbeat, nausea</a:t>
            </a:r>
          </a:p>
          <a:p>
            <a:pPr lvl="1"/>
            <a:r>
              <a:rPr lang="en-US"/>
              <a:t>While not all side effects are problematic, be sure to watch for adverse effects</a:t>
            </a:r>
          </a:p>
          <a:p>
            <a:pPr lvl="1"/>
            <a:endParaRPr lang="en-US" dirty="0"/>
          </a:p>
        </p:txBody>
      </p:sp>
    </p:spTree>
    <p:extLst>
      <p:ext uri="{BB962C8B-B14F-4D97-AF65-F5344CB8AC3E}">
        <p14:creationId xmlns:p14="http://schemas.microsoft.com/office/powerpoint/2010/main" val="220520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Errors and Side effects (continued)</a:t>
            </a:r>
          </a:p>
        </p:txBody>
      </p:sp>
      <p:sp>
        <p:nvSpPr>
          <p:cNvPr id="3" name="Content Placeholder 2"/>
          <p:cNvSpPr>
            <a:spLocks noGrp="1"/>
          </p:cNvSpPr>
          <p:nvPr>
            <p:ph idx="1"/>
          </p:nvPr>
        </p:nvSpPr>
        <p:spPr>
          <a:xfrm>
            <a:off x="1251678" y="1583704"/>
            <a:ext cx="10178322" cy="4597640"/>
          </a:xfrm>
        </p:spPr>
        <p:txBody>
          <a:bodyPr>
            <a:normAutofit/>
          </a:bodyPr>
          <a:lstStyle/>
          <a:p>
            <a:r>
              <a:rPr lang="en-US" dirty="0"/>
              <a:t>Effects of medication vary from child to child – best solution is to carefully watch child after administering medication</a:t>
            </a:r>
          </a:p>
          <a:p>
            <a:r>
              <a:rPr lang="en-US" dirty="0"/>
              <a:t>Review consent form and medication label to see if there are potential medication side effects</a:t>
            </a:r>
          </a:p>
          <a:p>
            <a:r>
              <a:rPr lang="en-US" dirty="0"/>
              <a:t>Best source of information is the health care provider</a:t>
            </a:r>
          </a:p>
          <a:p>
            <a:r>
              <a:rPr lang="en-US" dirty="0"/>
              <a:t>Pharmacists are also a great source of information</a:t>
            </a:r>
          </a:p>
          <a:p>
            <a:r>
              <a:rPr lang="en-US" dirty="0"/>
              <a:t>With medication errors or side effects, act quickly</a:t>
            </a:r>
          </a:p>
          <a:p>
            <a:pPr marL="0" indent="0" algn="ctr">
              <a:buNone/>
            </a:pPr>
            <a:r>
              <a:rPr lang="en-US" sz="3000" b="1" dirty="0">
                <a:highlight>
                  <a:srgbClr val="FFFF00"/>
                </a:highlight>
              </a:rPr>
              <a:t>**If the child is in distress, call 9-1-1**</a:t>
            </a:r>
          </a:p>
        </p:txBody>
      </p:sp>
    </p:spTree>
    <p:extLst>
      <p:ext uri="{BB962C8B-B14F-4D97-AF65-F5344CB8AC3E}">
        <p14:creationId xmlns:p14="http://schemas.microsoft.com/office/powerpoint/2010/main" val="33157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 you call?</a:t>
            </a:r>
          </a:p>
        </p:txBody>
      </p:sp>
      <p:sp>
        <p:nvSpPr>
          <p:cNvPr id="3" name="Content Placeholder 2"/>
          <p:cNvSpPr>
            <a:spLocks noGrp="1"/>
          </p:cNvSpPr>
          <p:nvPr>
            <p:ph idx="1"/>
          </p:nvPr>
        </p:nvSpPr>
        <p:spPr>
          <a:xfrm>
            <a:off x="1251678" y="1583704"/>
            <a:ext cx="10178322" cy="4715496"/>
          </a:xfrm>
        </p:spPr>
        <p:txBody>
          <a:bodyPr>
            <a:normAutofit/>
          </a:bodyPr>
          <a:lstStyle/>
          <a:p>
            <a:r>
              <a:rPr lang="en-US" dirty="0"/>
              <a:t>Call 9-1-1</a:t>
            </a:r>
          </a:p>
          <a:p>
            <a:r>
              <a:rPr lang="en-US" dirty="0"/>
              <a:t>Call poison control</a:t>
            </a:r>
          </a:p>
          <a:p>
            <a:r>
              <a:rPr lang="en-US" dirty="0"/>
              <a:t>Call parent/guardian</a:t>
            </a:r>
          </a:p>
          <a:p>
            <a:r>
              <a:rPr lang="en-US" dirty="0"/>
              <a:t>No call needed</a:t>
            </a:r>
          </a:p>
          <a:p>
            <a:pPr marL="0" indent="0">
              <a:buNone/>
            </a:pPr>
            <a:endParaRPr lang="en-US" dirty="0"/>
          </a:p>
          <a:p>
            <a:pPr marL="0" indent="0">
              <a:buNone/>
            </a:pPr>
            <a:r>
              <a:rPr lang="en-US" dirty="0"/>
              <a:t>Take out your phones – add a new contact</a:t>
            </a:r>
            <a:br>
              <a:rPr lang="en-US" dirty="0"/>
            </a:br>
            <a:r>
              <a:rPr lang="en-US" dirty="0"/>
              <a:t>Poison Control # 1-800-222-1222</a:t>
            </a:r>
          </a:p>
        </p:txBody>
      </p:sp>
    </p:spTree>
    <p:extLst>
      <p:ext uri="{BB962C8B-B14F-4D97-AF65-F5344CB8AC3E}">
        <p14:creationId xmlns:p14="http://schemas.microsoft.com/office/powerpoint/2010/main" val="131703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medication incidents</a:t>
            </a:r>
          </a:p>
        </p:txBody>
      </p:sp>
      <p:sp>
        <p:nvSpPr>
          <p:cNvPr id="3" name="Content Placeholder 2"/>
          <p:cNvSpPr>
            <a:spLocks noGrp="1"/>
          </p:cNvSpPr>
          <p:nvPr>
            <p:ph idx="1"/>
          </p:nvPr>
        </p:nvSpPr>
        <p:spPr/>
        <p:txBody>
          <a:bodyPr>
            <a:normAutofit lnSpcReduction="10000"/>
          </a:bodyPr>
          <a:lstStyle/>
          <a:p>
            <a:r>
              <a:rPr lang="en-US" dirty="0"/>
              <a:t>Child refusal, spit out doses, vomited doses, spilled medication</a:t>
            </a:r>
          </a:p>
          <a:p>
            <a:endParaRPr lang="en-US" dirty="0"/>
          </a:p>
          <a:p>
            <a:r>
              <a:rPr lang="en-US" dirty="0"/>
              <a:t>Always:</a:t>
            </a:r>
          </a:p>
          <a:p>
            <a:pPr lvl="1"/>
            <a:r>
              <a:rPr lang="en-US" dirty="0"/>
              <a:t>Notify director and notify parent/guardian</a:t>
            </a:r>
          </a:p>
          <a:p>
            <a:pPr lvl="1"/>
            <a:r>
              <a:rPr lang="en-US" dirty="0"/>
              <a:t>Fill out a medication incident report (also note error on Medication Log)</a:t>
            </a:r>
          </a:p>
          <a:p>
            <a:pPr lvl="1"/>
            <a:r>
              <a:rPr lang="en-US" dirty="0"/>
              <a:t>Develop and document a follow up plan</a:t>
            </a:r>
          </a:p>
          <a:p>
            <a:r>
              <a:rPr lang="en-US" dirty="0"/>
              <a:t>Never:</a:t>
            </a:r>
          </a:p>
          <a:p>
            <a:pPr lvl="1"/>
            <a:r>
              <a:rPr lang="en-US" dirty="0"/>
              <a:t>Repeat a dose without specific instructions from health care professional</a:t>
            </a:r>
          </a:p>
        </p:txBody>
      </p:sp>
    </p:spTree>
    <p:extLst>
      <p:ext uri="{BB962C8B-B14F-4D97-AF65-F5344CB8AC3E}">
        <p14:creationId xmlns:p14="http://schemas.microsoft.com/office/powerpoint/2010/main" val="67786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a:t>
            </a:r>
          </a:p>
        </p:txBody>
      </p:sp>
      <p:sp>
        <p:nvSpPr>
          <p:cNvPr id="3" name="Content Placeholder 2"/>
          <p:cNvSpPr>
            <a:spLocks noGrp="1"/>
          </p:cNvSpPr>
          <p:nvPr>
            <p:ph idx="1"/>
          </p:nvPr>
        </p:nvSpPr>
        <p:spPr/>
        <p:txBody>
          <a:bodyPr/>
          <a:lstStyle/>
          <a:p>
            <a:pPr marL="0" indent="0">
              <a:buNone/>
            </a:pPr>
            <a:r>
              <a:rPr lang="en-US" dirty="0"/>
              <a:t>You gave Nick his dose of amoxicillin at noon and recorded it. At 12:30, you note that Nick is scratching his arms and is developing a rash on his arms. He is happy and playful and is not having any breathing difficulties. What do you do?</a:t>
            </a:r>
          </a:p>
        </p:txBody>
      </p:sp>
    </p:spTree>
    <p:extLst>
      <p:ext uri="{BB962C8B-B14F-4D97-AF65-F5344CB8AC3E}">
        <p14:creationId xmlns:p14="http://schemas.microsoft.com/office/powerpoint/2010/main" val="327097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marL="514350" indent="-514350">
              <a:buAutoNum type="arabicPeriod"/>
            </a:pPr>
            <a:r>
              <a:rPr lang="en-US" sz="3000" dirty="0"/>
              <a:t>Demonstrate procedures for receiving, storing, preparing, administering, and documenting administration of medications</a:t>
            </a:r>
          </a:p>
          <a:p>
            <a:pPr marL="514350" indent="-514350">
              <a:buFont typeface="Arial" panose="020B0604020202020204" pitchFamily="34" charset="0"/>
              <a:buAutoNum type="arabicPeriod"/>
            </a:pPr>
            <a:r>
              <a:rPr lang="en-US" dirty="0"/>
              <a:t>Describe and demonstrate what to do for signs and symptoms of an asthma attack and allergic reaction</a:t>
            </a:r>
          </a:p>
          <a:p>
            <a:pPr marL="514350" indent="-514350">
              <a:buAutoNum type="arabicPeriod"/>
            </a:pPr>
            <a:r>
              <a:rPr lang="en-US" sz="3000" dirty="0"/>
              <a:t>Describe symptoms of adverse reactions to medication and actions to take when they are observed</a:t>
            </a:r>
          </a:p>
        </p:txBody>
      </p:sp>
    </p:spTree>
    <p:extLst>
      <p:ext uri="{BB962C8B-B14F-4D97-AF65-F5344CB8AC3E}">
        <p14:creationId xmlns:p14="http://schemas.microsoft.com/office/powerpoint/2010/main" val="314465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t>Field trips and medication outdoors</a:t>
            </a:r>
          </a:p>
        </p:txBody>
      </p:sp>
      <p:sp>
        <p:nvSpPr>
          <p:cNvPr id="3" name="Content Placeholder 2"/>
          <p:cNvSpPr>
            <a:spLocks noGrp="1"/>
          </p:cNvSpPr>
          <p:nvPr>
            <p:ph idx="1"/>
          </p:nvPr>
        </p:nvSpPr>
        <p:spPr/>
        <p:txBody>
          <a:bodyPr/>
          <a:lstStyle/>
          <a:p>
            <a:r>
              <a:rPr lang="en-US" dirty="0"/>
              <a:t>Someone authorized to administer medication must be present</a:t>
            </a:r>
          </a:p>
          <a:p>
            <a:r>
              <a:rPr lang="en-US" dirty="0"/>
              <a:t>Medication must be secure and labeled</a:t>
            </a:r>
          </a:p>
          <a:p>
            <a:r>
              <a:rPr lang="en-US" dirty="0"/>
              <a:t>Maintain proper temperature and conditions for medication</a:t>
            </a:r>
          </a:p>
          <a:p>
            <a:r>
              <a:rPr lang="en-US" dirty="0"/>
              <a:t>Carry copies of emergency contact information and the child’s medical forms</a:t>
            </a:r>
          </a:p>
          <a:p>
            <a:r>
              <a:rPr lang="en-US" dirty="0"/>
              <a:t>Use good hand hygiene</a:t>
            </a:r>
          </a:p>
        </p:txBody>
      </p:sp>
    </p:spTree>
    <p:extLst>
      <p:ext uri="{BB962C8B-B14F-4D97-AF65-F5344CB8AC3E}">
        <p14:creationId xmlns:p14="http://schemas.microsoft.com/office/powerpoint/2010/main" val="362177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do? 1</a:t>
            </a:r>
          </a:p>
        </p:txBody>
      </p:sp>
      <p:sp>
        <p:nvSpPr>
          <p:cNvPr id="3" name="Content Placeholder 2"/>
          <p:cNvSpPr>
            <a:spLocks noGrp="1"/>
          </p:cNvSpPr>
          <p:nvPr>
            <p:ph idx="1"/>
          </p:nvPr>
        </p:nvSpPr>
        <p:spPr>
          <a:xfrm>
            <a:off x="1251678" y="1583704"/>
            <a:ext cx="10178322" cy="4702796"/>
          </a:xfrm>
        </p:spPr>
        <p:txBody>
          <a:bodyPr>
            <a:normAutofit lnSpcReduction="10000"/>
          </a:bodyPr>
          <a:lstStyle/>
          <a:p>
            <a:pPr marL="514350" indent="-514350">
              <a:buFont typeface="+mj-lt"/>
              <a:buAutoNum type="arabicPeriod"/>
            </a:pPr>
            <a:r>
              <a:rPr lang="en-US" dirty="0"/>
              <a:t>A parent asks you to give the morning dose of a medication that is ordered three times a day</a:t>
            </a:r>
          </a:p>
          <a:p>
            <a:pPr marL="514350" indent="-514350">
              <a:buFont typeface="+mj-lt"/>
              <a:buAutoNum type="arabicPeriod"/>
            </a:pPr>
            <a:r>
              <a:rPr lang="en-US" dirty="0"/>
              <a:t>A parent asks you to give a medication, but the medication is incorrectly labeled</a:t>
            </a:r>
          </a:p>
          <a:p>
            <a:pPr marL="514350" indent="-514350">
              <a:buFont typeface="+mj-lt"/>
              <a:buAutoNum type="arabicPeriod"/>
            </a:pPr>
            <a:r>
              <a:rPr lang="en-US" dirty="0"/>
              <a:t>A child has had three seizures and has been prescribed emergency medication. The parent brings in a correctly completed consent form and correctly labeled medication. No staff member has had training in this specific procedure required. </a:t>
            </a:r>
          </a:p>
        </p:txBody>
      </p:sp>
    </p:spTree>
    <p:extLst>
      <p:ext uri="{BB962C8B-B14F-4D97-AF65-F5344CB8AC3E}">
        <p14:creationId xmlns:p14="http://schemas.microsoft.com/office/powerpoint/2010/main" val="266711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do? 2</a:t>
            </a:r>
          </a:p>
        </p:txBody>
      </p:sp>
      <p:sp>
        <p:nvSpPr>
          <p:cNvPr id="3" name="Content Placeholder 2"/>
          <p:cNvSpPr>
            <a:spLocks noGrp="1"/>
          </p:cNvSpPr>
          <p:nvPr>
            <p:ph idx="1"/>
          </p:nvPr>
        </p:nvSpPr>
        <p:spPr>
          <a:xfrm>
            <a:off x="1251678" y="1583704"/>
            <a:ext cx="10178322" cy="4619872"/>
          </a:xfrm>
        </p:spPr>
        <p:txBody>
          <a:bodyPr>
            <a:normAutofit fontScale="92500"/>
          </a:bodyPr>
          <a:lstStyle/>
          <a:p>
            <a:pPr marL="514350" indent="-514350">
              <a:buFont typeface="+mj-lt"/>
              <a:buAutoNum type="arabicPeriod" startAt="4"/>
            </a:pPr>
            <a:r>
              <a:rPr lang="en-US" dirty="0"/>
              <a:t>A parent asks you to provide their child with cough medicine. The manufacturer’s label including dosage for child’s age is clear. </a:t>
            </a:r>
          </a:p>
          <a:p>
            <a:pPr marL="514350" indent="-514350">
              <a:buFont typeface="+mj-lt"/>
              <a:buAutoNum type="arabicPeriod" startAt="4"/>
            </a:pPr>
            <a:r>
              <a:rPr lang="en-US" dirty="0"/>
              <a:t>Parent brings in a homeopathic remedy and asks you to administer to their child. The medication is in a plastic baggie with a handwritten instruction label attached. </a:t>
            </a:r>
          </a:p>
          <a:p>
            <a:pPr marL="514350" indent="-514350">
              <a:buFont typeface="+mj-lt"/>
              <a:buAutoNum type="arabicPeriod" startAt="4"/>
            </a:pPr>
            <a:r>
              <a:rPr lang="en-US" dirty="0"/>
              <a:t>A parent drops off medication and tells you the only way the child will take the medication is if you mix it with milk/formula. There is no written indication from the doctor or pharmacist that states the medication should be mixed with milk/formula.</a:t>
            </a:r>
          </a:p>
        </p:txBody>
      </p:sp>
    </p:spTree>
    <p:extLst>
      <p:ext uri="{BB962C8B-B14F-4D97-AF65-F5344CB8AC3E}">
        <p14:creationId xmlns:p14="http://schemas.microsoft.com/office/powerpoint/2010/main" val="206671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med admin policies</a:t>
            </a:r>
          </a:p>
        </p:txBody>
      </p:sp>
      <p:sp>
        <p:nvSpPr>
          <p:cNvPr id="3" name="Content Placeholder 2"/>
          <p:cNvSpPr>
            <a:spLocks noGrp="1"/>
          </p:cNvSpPr>
          <p:nvPr>
            <p:ph idx="1"/>
          </p:nvPr>
        </p:nvSpPr>
        <p:spPr/>
        <p:txBody>
          <a:bodyPr/>
          <a:lstStyle/>
          <a:p>
            <a:r>
              <a:rPr lang="en-US" dirty="0"/>
              <a:t>Creating and implementing effective medication administration policies and procedures helps protect both the children </a:t>
            </a:r>
            <a:r>
              <a:rPr lang="en-US" u="sng" dirty="0"/>
              <a:t>and</a:t>
            </a:r>
            <a:r>
              <a:rPr lang="en-US" dirty="0"/>
              <a:t> the program</a:t>
            </a:r>
          </a:p>
          <a:p>
            <a:r>
              <a:rPr lang="en-US" dirty="0"/>
              <a:t>One key to any effective policy is that all staff know about, understand, and can effectively follow it</a:t>
            </a:r>
          </a:p>
          <a:p>
            <a:r>
              <a:rPr lang="en-US" dirty="0"/>
              <a:t>Review the attached packet for information about creating effective medication administration policies</a:t>
            </a:r>
          </a:p>
        </p:txBody>
      </p:sp>
    </p:spTree>
    <p:extLst>
      <p:ext uri="{BB962C8B-B14F-4D97-AF65-F5344CB8AC3E}">
        <p14:creationId xmlns:p14="http://schemas.microsoft.com/office/powerpoint/2010/main" val="426958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Yellow Diamond with the words SLOW DOWN">
            <a:extLst>
              <a:ext uri="{FF2B5EF4-FFF2-40B4-BE49-F238E27FC236}">
                <a16:creationId xmlns:a16="http://schemas.microsoft.com/office/drawing/2014/main" id="{EAABAF94-369E-47ED-B138-17EBD7A7DC3D}"/>
              </a:ext>
            </a:extLst>
          </p:cNvPr>
          <p:cNvSpPr>
            <a:spLocks noGrp="1"/>
          </p:cNvSpPr>
          <p:nvPr>
            <p:ph type="title" idx="4294967295"/>
          </p:nvPr>
        </p:nvSpPr>
        <p:spPr>
          <a:xfrm>
            <a:off x="4553712" y="237745"/>
            <a:ext cx="2487168" cy="2194560"/>
          </a:xfrm>
          <a:prstGeom prst="diamond">
            <a:avLst/>
          </a:prstGeom>
          <a:solidFill>
            <a:srgbClr val="FFFF00"/>
          </a:solidFill>
          <a:ln w="38100" cap="flat" cmpd="sng" algn="in">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SLOW DOWN! </a:t>
            </a:r>
          </a:p>
        </p:txBody>
      </p:sp>
      <p:sp>
        <p:nvSpPr>
          <p:cNvPr id="3" name="Content Placeholder 2">
            <a:extLst>
              <a:ext uri="{FF2B5EF4-FFF2-40B4-BE49-F238E27FC236}">
                <a16:creationId xmlns:a16="http://schemas.microsoft.com/office/drawing/2014/main" id="{90D4273C-395D-495F-A0D0-2318B21C02A2}"/>
              </a:ext>
            </a:extLst>
          </p:cNvPr>
          <p:cNvSpPr>
            <a:spLocks noGrp="1"/>
          </p:cNvSpPr>
          <p:nvPr>
            <p:ph idx="1"/>
          </p:nvPr>
        </p:nvSpPr>
        <p:spPr>
          <a:xfrm>
            <a:off x="1380565" y="2809000"/>
            <a:ext cx="10049435" cy="3427208"/>
          </a:xfrm>
        </p:spPr>
        <p:txBody>
          <a:bodyPr/>
          <a:lstStyle/>
          <a:p>
            <a:r>
              <a:rPr lang="en-US" dirty="0"/>
              <a:t>Review the 5 rights! Read the medication instructions carefully and make sure you understand them. </a:t>
            </a:r>
          </a:p>
          <a:p>
            <a:pPr marL="0" indent="0">
              <a:buNone/>
            </a:pPr>
            <a:endParaRPr lang="en-US" dirty="0"/>
          </a:p>
          <a:p>
            <a:r>
              <a:rPr lang="en-US" dirty="0"/>
              <a:t>Discuss the medication administration plan thoroughly with parents and make sure you are on the same page.</a:t>
            </a:r>
          </a:p>
        </p:txBody>
      </p:sp>
    </p:spTree>
    <p:extLst>
      <p:ext uri="{BB962C8B-B14F-4D97-AF65-F5344CB8AC3E}">
        <p14:creationId xmlns:p14="http://schemas.microsoft.com/office/powerpoint/2010/main" val="260830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596217" y="1576564"/>
            <a:ext cx="4999567" cy="3330101"/>
          </a:xfrm>
        </p:spPr>
      </p:pic>
      <p:sp>
        <p:nvSpPr>
          <p:cNvPr id="5" name="Title 1"/>
          <p:cNvSpPr txBox="1">
            <a:spLocks/>
          </p:cNvSpPr>
          <p:nvPr/>
        </p:nvSpPr>
        <p:spPr>
          <a:xfrm>
            <a:off x="1251678" y="5259185"/>
            <a:ext cx="10178322" cy="10410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cap="all" spc="200" baseline="0">
                <a:solidFill>
                  <a:schemeClr val="tx2"/>
                </a:solidFill>
                <a:latin typeface="+mj-lt"/>
                <a:ea typeface="+mj-ea"/>
                <a:cs typeface="+mj-cs"/>
              </a:defRPr>
            </a:lvl1pPr>
          </a:lstStyle>
          <a:p>
            <a:pPr algn="r"/>
            <a:r>
              <a:rPr lang="en-US" dirty="0"/>
              <a:t>Thank </a:t>
            </a:r>
            <a:r>
              <a:rPr lang="en-US"/>
              <a:t>you!</a:t>
            </a:r>
            <a:endParaRPr lang="en-US" dirty="0"/>
          </a:p>
        </p:txBody>
      </p:sp>
    </p:spTree>
    <p:extLst>
      <p:ext uri="{BB962C8B-B14F-4D97-AF65-F5344CB8AC3E}">
        <p14:creationId xmlns:p14="http://schemas.microsoft.com/office/powerpoint/2010/main" val="223319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33673"/>
          </a:xfrm>
        </p:spPr>
        <p:txBody>
          <a:bodyPr>
            <a:normAutofit/>
          </a:bodyPr>
          <a:lstStyle/>
          <a:p>
            <a:r>
              <a:rPr lang="en-US" sz="4800" dirty="0"/>
              <a:t>What are your current practices?</a:t>
            </a:r>
          </a:p>
        </p:txBody>
      </p:sp>
      <p:sp>
        <p:nvSpPr>
          <p:cNvPr id="3" name="Content Placeholder 2"/>
          <p:cNvSpPr>
            <a:spLocks noGrp="1"/>
          </p:cNvSpPr>
          <p:nvPr>
            <p:ph idx="1"/>
          </p:nvPr>
        </p:nvSpPr>
        <p:spPr>
          <a:xfrm>
            <a:off x="1251678" y="1216059"/>
            <a:ext cx="10178322" cy="4663534"/>
          </a:xfrm>
        </p:spPr>
        <p:txBody>
          <a:bodyPr>
            <a:normAutofit fontScale="77500" lnSpcReduction="20000"/>
          </a:bodyPr>
          <a:lstStyle/>
          <a:p>
            <a:r>
              <a:rPr lang="en-US" dirty="0"/>
              <a:t>We give medication to enrolled children</a:t>
            </a:r>
          </a:p>
          <a:p>
            <a:r>
              <a:rPr lang="en-US" dirty="0"/>
              <a:t>We work with a health consultant (doctor, nurse, other) to support our health needs</a:t>
            </a:r>
          </a:p>
          <a:p>
            <a:r>
              <a:rPr lang="en-US" dirty="0"/>
              <a:t>We have a written medication administration policy</a:t>
            </a:r>
          </a:p>
          <a:p>
            <a:r>
              <a:rPr lang="en-US" dirty="0"/>
              <a:t>We store medications in a secure location</a:t>
            </a:r>
          </a:p>
          <a:p>
            <a:r>
              <a:rPr lang="en-US" dirty="0"/>
              <a:t>We apply sunscreen to children before they play outside</a:t>
            </a:r>
          </a:p>
          <a:p>
            <a:r>
              <a:rPr lang="en-US" dirty="0"/>
              <a:t>We have a program checklist that uses the 5 Rights for giving medications</a:t>
            </a:r>
          </a:p>
          <a:p>
            <a:r>
              <a:rPr lang="en-US" dirty="0"/>
              <a:t>We use a separate medication administration record for each child receiving medication</a:t>
            </a:r>
          </a:p>
          <a:p>
            <a:r>
              <a:rPr lang="en-US" dirty="0"/>
              <a:t>We have a written policy and procedure to respond to medication errors or incidents</a:t>
            </a:r>
          </a:p>
          <a:p>
            <a:r>
              <a:rPr lang="en-US" dirty="0"/>
              <a:t>We have a written policy and procedure to handle medication side effects or reactions</a:t>
            </a:r>
          </a:p>
        </p:txBody>
      </p:sp>
    </p:spTree>
    <p:extLst>
      <p:ext uri="{BB962C8B-B14F-4D97-AF65-F5344CB8AC3E}">
        <p14:creationId xmlns:p14="http://schemas.microsoft.com/office/powerpoint/2010/main" val="277671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5 rights of medication administration</a:t>
            </a:r>
          </a:p>
        </p:txBody>
      </p:sp>
      <p:sp>
        <p:nvSpPr>
          <p:cNvPr id="3" name="Content Placeholder 2"/>
          <p:cNvSpPr>
            <a:spLocks noGrp="1"/>
          </p:cNvSpPr>
          <p:nvPr>
            <p:ph idx="1"/>
          </p:nvPr>
        </p:nvSpPr>
        <p:spPr/>
        <p:txBody>
          <a:bodyPr>
            <a:normAutofit/>
          </a:bodyPr>
          <a:lstStyle/>
          <a:p>
            <a:pPr marL="514350" indent="-514350">
              <a:buAutoNum type="arabicPeriod"/>
            </a:pPr>
            <a:r>
              <a:rPr lang="en-US" sz="4000" dirty="0"/>
              <a:t>the RIGHT CHILD</a:t>
            </a:r>
          </a:p>
          <a:p>
            <a:pPr marL="514350" indent="-514350">
              <a:buAutoNum type="arabicPeriod"/>
            </a:pPr>
            <a:r>
              <a:rPr lang="en-US" sz="4000" dirty="0"/>
              <a:t>the RIGHT MEDICATION</a:t>
            </a:r>
          </a:p>
          <a:p>
            <a:pPr marL="514350" indent="-514350">
              <a:buAutoNum type="arabicPeriod"/>
            </a:pPr>
            <a:r>
              <a:rPr lang="en-US" sz="4000" dirty="0"/>
              <a:t>the RIGHT DOSE</a:t>
            </a:r>
          </a:p>
          <a:p>
            <a:pPr marL="514350" indent="-514350">
              <a:buAutoNum type="arabicPeriod"/>
            </a:pPr>
            <a:r>
              <a:rPr lang="en-US" sz="4000" dirty="0"/>
              <a:t>the RIGHT TIME</a:t>
            </a:r>
          </a:p>
          <a:p>
            <a:pPr marL="514350" indent="-514350">
              <a:buAutoNum type="arabicPeriod"/>
            </a:pPr>
            <a:r>
              <a:rPr lang="en-US" sz="4000" dirty="0"/>
              <a:t>the RIGHT ROUTE</a:t>
            </a:r>
          </a:p>
        </p:txBody>
      </p:sp>
    </p:spTree>
    <p:extLst>
      <p:ext uri="{BB962C8B-B14F-4D97-AF65-F5344CB8AC3E}">
        <p14:creationId xmlns:p14="http://schemas.microsoft.com/office/powerpoint/2010/main" val="101079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9ED8-72C1-4029-AD02-B636E274D6B8}"/>
              </a:ext>
            </a:extLst>
          </p:cNvPr>
          <p:cNvSpPr>
            <a:spLocks noGrp="1"/>
          </p:cNvSpPr>
          <p:nvPr>
            <p:ph type="title"/>
          </p:nvPr>
        </p:nvSpPr>
        <p:spPr/>
        <p:txBody>
          <a:bodyPr>
            <a:normAutofit fontScale="90000"/>
          </a:bodyPr>
          <a:lstStyle/>
          <a:p>
            <a:r>
              <a:rPr lang="en-US" sz="4800" dirty="0"/>
              <a:t>REFER TO YOUR ACTIVITY PACKET</a:t>
            </a:r>
            <a:br>
              <a:rPr lang="en-US" sz="4800" b="1" dirty="0"/>
            </a:br>
            <a:endParaRPr lang="en-US" dirty="0"/>
          </a:p>
        </p:txBody>
      </p:sp>
      <p:sp>
        <p:nvSpPr>
          <p:cNvPr id="3" name="Content Placeholder 2">
            <a:extLst>
              <a:ext uri="{FF2B5EF4-FFF2-40B4-BE49-F238E27FC236}">
                <a16:creationId xmlns:a16="http://schemas.microsoft.com/office/drawing/2014/main" id="{CC08D649-528F-4C6E-8C1C-7D09C97307AC}"/>
              </a:ext>
            </a:extLst>
          </p:cNvPr>
          <p:cNvSpPr>
            <a:spLocks noGrp="1"/>
          </p:cNvSpPr>
          <p:nvPr>
            <p:ph idx="1"/>
          </p:nvPr>
        </p:nvSpPr>
        <p:spPr/>
        <p:txBody>
          <a:bodyPr/>
          <a:lstStyle/>
          <a:p>
            <a:r>
              <a:rPr lang="en-US" sz="3000" dirty="0"/>
              <a:t>Receiving and storing medications</a:t>
            </a:r>
          </a:p>
          <a:p>
            <a:r>
              <a:rPr lang="en-US" dirty="0"/>
              <a:t>Preparing to give medication</a:t>
            </a:r>
          </a:p>
          <a:p>
            <a:r>
              <a:rPr lang="en-US" sz="3000" dirty="0"/>
              <a:t>Measuring oral medications</a:t>
            </a:r>
          </a:p>
          <a:p>
            <a:r>
              <a:rPr lang="en-US" dirty="0"/>
              <a:t>Documentation</a:t>
            </a:r>
          </a:p>
          <a:p>
            <a:endParaRPr lang="en-US" dirty="0"/>
          </a:p>
        </p:txBody>
      </p:sp>
    </p:spTree>
    <p:extLst>
      <p:ext uri="{BB962C8B-B14F-4D97-AF65-F5344CB8AC3E}">
        <p14:creationId xmlns:p14="http://schemas.microsoft.com/office/powerpoint/2010/main" val="157557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a:t>
            </a:r>
          </a:p>
        </p:txBody>
      </p:sp>
      <p:sp>
        <p:nvSpPr>
          <p:cNvPr id="3" name="Content Placeholder 2"/>
          <p:cNvSpPr>
            <a:spLocks noGrp="1"/>
          </p:cNvSpPr>
          <p:nvPr>
            <p:ph idx="1"/>
          </p:nvPr>
        </p:nvSpPr>
        <p:spPr>
          <a:xfrm>
            <a:off x="1251678" y="1583704"/>
            <a:ext cx="10178322" cy="2886696"/>
          </a:xfrm>
        </p:spPr>
        <p:txBody>
          <a:bodyPr>
            <a:normAutofit/>
          </a:bodyPr>
          <a:lstStyle/>
          <a:p>
            <a:pPr marL="0" indent="0">
              <a:buNone/>
            </a:pPr>
            <a:endParaRPr lang="en-US" b="1" dirty="0"/>
          </a:p>
          <a:p>
            <a:pPr marL="0" indent="0">
              <a:buNone/>
            </a:pPr>
            <a:r>
              <a:rPr lang="en-US" b="1" dirty="0"/>
              <a:t>Nick is a 15 month old with an ear infection. He needs a dose at noon of amoxicillin suspension.</a:t>
            </a:r>
          </a:p>
          <a:p>
            <a:endParaRPr lang="en-US" sz="3000" dirty="0"/>
          </a:p>
        </p:txBody>
      </p:sp>
    </p:spTree>
    <p:extLst>
      <p:ext uri="{BB962C8B-B14F-4D97-AF65-F5344CB8AC3E}">
        <p14:creationId xmlns:p14="http://schemas.microsoft.com/office/powerpoint/2010/main" val="196718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142D-CC88-9C4F-49C3-5A1C8A5866E3}"/>
              </a:ext>
            </a:extLst>
          </p:cNvPr>
          <p:cNvSpPr>
            <a:spLocks noGrp="1"/>
          </p:cNvSpPr>
          <p:nvPr>
            <p:ph type="title"/>
          </p:nvPr>
        </p:nvSpPr>
        <p:spPr>
          <a:xfrm>
            <a:off x="1251678" y="-1041062"/>
            <a:ext cx="10178322" cy="1041062"/>
          </a:xfrm>
        </p:spPr>
        <p:txBody>
          <a:bodyPr vert="horz" lIns="91440" tIns="45720" rIns="91440" bIns="45720" rtlCol="0" anchor="b">
            <a:normAutofit/>
          </a:bodyPr>
          <a:lstStyle/>
          <a:p>
            <a:r>
              <a:rPr lang="en-US" dirty="0"/>
              <a:t>Medication bottle information </a:t>
            </a:r>
          </a:p>
        </p:txBody>
      </p:sp>
      <p:graphicFrame>
        <p:nvGraphicFramePr>
          <p:cNvPr id="1026" name="Object 2" descr="This is a image of a prescription bottle "/>
          <p:cNvGraphicFramePr>
            <a:graphicFrameLocks noChangeAspect="1"/>
          </p:cNvGraphicFramePr>
          <p:nvPr>
            <p:extLst>
              <p:ext uri="{D42A27DB-BD31-4B8C-83A1-F6EECF244321}">
                <p14:modId xmlns:p14="http://schemas.microsoft.com/office/powerpoint/2010/main" val="2269948480"/>
              </p:ext>
            </p:extLst>
          </p:nvPr>
        </p:nvGraphicFramePr>
        <p:xfrm>
          <a:off x="2938463" y="0"/>
          <a:ext cx="6140450" cy="7494588"/>
        </p:xfrm>
        <a:graphic>
          <a:graphicData uri="http://schemas.openxmlformats.org/presentationml/2006/ole">
            <mc:AlternateContent xmlns:mc="http://schemas.openxmlformats.org/markup-compatibility/2006">
              <mc:Choice xmlns:v="urn:schemas-microsoft-com:vml" Requires="v">
                <p:oleObj name="Document" r:id="rId3" imgW="7790392" imgH="9519428" progId="Word.Document.12">
                  <p:embed/>
                </p:oleObj>
              </mc:Choice>
              <mc:Fallback>
                <p:oleObj name="Document" r:id="rId3" imgW="7790392" imgH="9519428" progId="Word.Document.12">
                  <p:embed/>
                  <p:pic>
                    <p:nvPicPr>
                      <p:cNvPr id="1026" name="Object 2"/>
                      <p:cNvPicPr>
                        <a:picLocks noChangeAspect="1" noChangeArrowheads="1"/>
                      </p:cNvPicPr>
                      <p:nvPr/>
                    </p:nvPicPr>
                    <p:blipFill>
                      <a:blip r:embed="rId4"/>
                      <a:srcRect/>
                      <a:stretch>
                        <a:fillRect/>
                      </a:stretch>
                    </p:blipFill>
                    <p:spPr bwMode="auto">
                      <a:xfrm>
                        <a:off x="2938463" y="0"/>
                        <a:ext cx="6140450" cy="7494588"/>
                      </a:xfrm>
                      <a:prstGeom prst="rect">
                        <a:avLst/>
                      </a:prstGeom>
                      <a:noFill/>
                      <a:ln>
                        <a:noFill/>
                      </a:ln>
                      <a:effec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needed” medications</a:t>
            </a:r>
          </a:p>
        </p:txBody>
      </p:sp>
      <p:sp>
        <p:nvSpPr>
          <p:cNvPr id="3" name="Content Placeholder 2"/>
          <p:cNvSpPr>
            <a:spLocks noGrp="1"/>
          </p:cNvSpPr>
          <p:nvPr>
            <p:ph idx="1"/>
          </p:nvPr>
        </p:nvSpPr>
        <p:spPr/>
        <p:txBody>
          <a:bodyPr>
            <a:normAutofit/>
          </a:bodyPr>
          <a:lstStyle/>
          <a:p>
            <a:r>
              <a:rPr lang="en-US" dirty="0"/>
              <a:t>Emergency medication – only given “as needed”</a:t>
            </a:r>
          </a:p>
          <a:p>
            <a:pPr lvl="1"/>
            <a:r>
              <a:rPr lang="en-US" dirty="0"/>
              <a:t>Asthma medication like albuterol</a:t>
            </a:r>
          </a:p>
          <a:p>
            <a:pPr lvl="1"/>
            <a:r>
              <a:rPr lang="en-US" dirty="0"/>
              <a:t>Epinephrine auto-injectors like Epi-pens for some allergies</a:t>
            </a:r>
          </a:p>
          <a:p>
            <a:pPr lvl="1"/>
            <a:r>
              <a:rPr lang="en-US" dirty="0"/>
              <a:t>Nasal or rectal seizure medication </a:t>
            </a:r>
          </a:p>
          <a:p>
            <a:r>
              <a:rPr lang="en-US" dirty="0"/>
              <a:t>Over-the-counter medication</a:t>
            </a:r>
          </a:p>
          <a:p>
            <a:pPr lvl="1"/>
            <a:r>
              <a:rPr lang="en-US" dirty="0"/>
              <a:t>Antihistamines like Benadryl, Claritin, Zyrtec</a:t>
            </a:r>
          </a:p>
          <a:p>
            <a:pPr lvl="1"/>
            <a:r>
              <a:rPr lang="en-US" dirty="0"/>
              <a:t>Fever reducers</a:t>
            </a:r>
          </a:p>
          <a:p>
            <a:r>
              <a:rPr lang="en-US" dirty="0"/>
              <a:t>Observe children’s behavior carefully</a:t>
            </a:r>
          </a:p>
        </p:txBody>
      </p:sp>
    </p:spTree>
    <p:extLst>
      <p:ext uri="{BB962C8B-B14F-4D97-AF65-F5344CB8AC3E}">
        <p14:creationId xmlns:p14="http://schemas.microsoft.com/office/powerpoint/2010/main" val="304342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4402</TotalTime>
  <Words>3969</Words>
  <Application>Microsoft Office PowerPoint</Application>
  <PresentationFormat>Widescreen</PresentationFormat>
  <Paragraphs>368</Paragraphs>
  <Slides>35</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Arial Black</vt:lpstr>
      <vt:lpstr>Calibri</vt:lpstr>
      <vt:lpstr>Gill Sans MT</vt:lpstr>
      <vt:lpstr>Impact</vt:lpstr>
      <vt:lpstr>Times New Roman</vt:lpstr>
      <vt:lpstr>Badge</vt:lpstr>
      <vt:lpstr>Document</vt:lpstr>
      <vt:lpstr>Medication administration</vt:lpstr>
      <vt:lpstr>Welcome</vt:lpstr>
      <vt:lpstr>Objectives</vt:lpstr>
      <vt:lpstr>What are your current practices?</vt:lpstr>
      <vt:lpstr>5 rights of medication administration</vt:lpstr>
      <vt:lpstr>REFER TO YOUR ACTIVITY PACKET </vt:lpstr>
      <vt:lpstr>Scenario #1 </vt:lpstr>
      <vt:lpstr>Medication bottle information </vt:lpstr>
      <vt:lpstr>“as needed” medications</vt:lpstr>
      <vt:lpstr>Asthma Signs</vt:lpstr>
      <vt:lpstr>Administering asthma medication</vt:lpstr>
      <vt:lpstr>Asthma video</vt:lpstr>
      <vt:lpstr>Vermont asthma action plan</vt:lpstr>
      <vt:lpstr>Scenario #2</vt:lpstr>
      <vt:lpstr>Epinephrine auto injectors</vt:lpstr>
      <vt:lpstr>How to use a Epipenn and epipen Jr</vt:lpstr>
      <vt:lpstr>EpiPen Video</vt:lpstr>
      <vt:lpstr>Anaphylaxis emergency care plan</vt:lpstr>
      <vt:lpstr>Scenario #3</vt:lpstr>
      <vt:lpstr>WORDS A CHILD MIGHT USE TO DESCRIBE A REACTION</vt:lpstr>
      <vt:lpstr>Emergency seizure medication</vt:lpstr>
      <vt:lpstr>Diastat (rectal)</vt:lpstr>
      <vt:lpstr>VALTOCO (nasal for ages 6+)</vt:lpstr>
      <vt:lpstr>Seizure action plan form</vt:lpstr>
      <vt:lpstr>medication errors and Side effects</vt:lpstr>
      <vt:lpstr>Errors and Side effects (continued)</vt:lpstr>
      <vt:lpstr>Who do you call?</vt:lpstr>
      <vt:lpstr>Other medication incidents</vt:lpstr>
      <vt:lpstr>Scenario #4</vt:lpstr>
      <vt:lpstr>Field trips and medication outdoors</vt:lpstr>
      <vt:lpstr>What Would you do? 1</vt:lpstr>
      <vt:lpstr>What Would you do? 2</vt:lpstr>
      <vt:lpstr>creating med admin policies</vt:lpstr>
      <vt:lpstr>SLOW DOWN!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administration</dc:title>
  <dc:creator>Becky;Northern Lights at CCV</dc:creator>
  <cp:lastModifiedBy>Miller, Tiffany</cp:lastModifiedBy>
  <cp:revision>112</cp:revision>
  <dcterms:created xsi:type="dcterms:W3CDTF">2017-04-24T14:05:07Z</dcterms:created>
  <dcterms:modified xsi:type="dcterms:W3CDTF">2026-04-09T16:54:32Z</dcterms:modified>
</cp:coreProperties>
</file>